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5"/>
  </p:notesMasterIdLst>
  <p:handoutMasterIdLst>
    <p:handoutMasterId r:id="rId26"/>
  </p:handoutMasterIdLst>
  <p:sldIdLst>
    <p:sldId id="681" r:id="rId5"/>
    <p:sldId id="872" r:id="rId6"/>
    <p:sldId id="887" r:id="rId7"/>
    <p:sldId id="877" r:id="rId8"/>
    <p:sldId id="875" r:id="rId9"/>
    <p:sldId id="762" r:id="rId10"/>
    <p:sldId id="874" r:id="rId11"/>
    <p:sldId id="873" r:id="rId12"/>
    <p:sldId id="878" r:id="rId13"/>
    <p:sldId id="869" r:id="rId14"/>
    <p:sldId id="880" r:id="rId15"/>
    <p:sldId id="882" r:id="rId16"/>
    <p:sldId id="885" r:id="rId17"/>
    <p:sldId id="886" r:id="rId18"/>
    <p:sldId id="881" r:id="rId19"/>
    <p:sldId id="870" r:id="rId20"/>
    <p:sldId id="888" r:id="rId21"/>
    <p:sldId id="889" r:id="rId22"/>
    <p:sldId id="890" r:id="rId23"/>
    <p:sldId id="891" r:id="rId24"/>
  </p:sldIdLst>
  <p:sldSz cx="12192000" cy="6858000"/>
  <p:notesSz cx="6858000" cy="9144000"/>
  <p:defaultTextStyle>
    <a:defPPr>
      <a:defRPr lang="en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V1" id="{10A21BAB-C4AD-1B4A-8931-DCECE890AF5A}">
          <p14:sldIdLst>
            <p14:sldId id="681"/>
            <p14:sldId id="872"/>
            <p14:sldId id="887"/>
            <p14:sldId id="877"/>
            <p14:sldId id="875"/>
            <p14:sldId id="762"/>
            <p14:sldId id="874"/>
            <p14:sldId id="873"/>
            <p14:sldId id="878"/>
            <p14:sldId id="869"/>
            <p14:sldId id="880"/>
            <p14:sldId id="882"/>
            <p14:sldId id="885"/>
            <p14:sldId id="886"/>
            <p14:sldId id="881"/>
            <p14:sldId id="870"/>
            <p14:sldId id="888"/>
            <p14:sldId id="889"/>
            <p14:sldId id="890"/>
            <p14:sldId id="891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22D46"/>
    <a:srgbClr val="5A6489"/>
    <a:srgbClr val="FF5960"/>
    <a:srgbClr val="003F7F"/>
    <a:srgbClr val="548235"/>
    <a:srgbClr val="7EBEFF"/>
    <a:srgbClr val="44546A"/>
    <a:srgbClr val="FF6C45"/>
    <a:srgbClr val="FEE9D6"/>
    <a:srgbClr val="0817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Style clair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Style léger 2 - Accentuation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8FD4443E-F989-4FC4-A0C8-D5A2AF1F390B}" styleName="Style foncé 1 - Accentuation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5758FB7-9AC5-4552-8A53-C91805E547FA}" styleName="Style à thème 1 - Accentuation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F5AB1C69-6EDB-4FF4-983F-18BD219EF322}" styleName="Style moyen 2 - Accentuation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Aucun style, aucune grill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8FB837D-C827-4EFA-A057-4D05807E0F7C}" styleName="Style à thème 1 - Accentuation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68D230F3-CF80-4859-8CE7-A43EE81993B5}" styleName="Style léger 1 - Accentuation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E8B1032C-EA38-4F05-BA0D-38AFFFC7BED3}" styleName="Style léger 3 - Accentuation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9542" autoAdjust="0"/>
    <p:restoredTop sz="71162" autoAdjust="0"/>
  </p:normalViewPr>
  <p:slideViewPr>
    <p:cSldViewPr snapToGrid="0">
      <p:cViewPr varScale="1">
        <p:scale>
          <a:sx n="66" d="100"/>
          <a:sy n="66" d="100"/>
        </p:scale>
        <p:origin x="38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3" d="100"/>
          <a:sy n="73" d="100"/>
        </p:scale>
        <p:origin x="168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81A2BAF5-6340-49E1-B4B3-04572180CDA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02FB8726-E351-4A4E-A868-2E83195FE55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0FFC85-34C0-4167-8801-71D65E4D986C}" type="datetimeFigureOut">
              <a:rPr lang="fr-FR" smtClean="0"/>
              <a:t>24/01/2023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F091BA9D-32F1-439A-960C-8E47E7B7436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0A7D0EA-2FF6-4FC3-B0EF-AFFF7428B46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A16B31-CF5E-4C45-9F02-6CD67ADA8F9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145199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EE8696-3B2B-7D49-B212-A8F746F3A84B}" type="datetimeFigureOut">
              <a:rPr lang="es-ES_tradnl" smtClean="0"/>
              <a:t>24/01/2023</a:t>
            </a:fld>
            <a:endParaRPr lang="es-ES_trad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_trad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52C3A3-8174-F141-B491-7F0E98D116D0}" type="slidenum">
              <a:rPr lang="es-ES_tradnl" smtClean="0"/>
              <a:t>‹N°›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3466631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D9B09E-5FFF-4CF4-B58E-AF0ABC0A1F2F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057816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Guillaume</a:t>
            </a:r>
          </a:p>
          <a:p>
            <a:r>
              <a:rPr lang="fr-FR" dirty="0"/>
              <a:t>10 mins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52C3A3-8174-F141-B491-7F0E98D116D0}" type="slidenum">
              <a:rPr lang="es-ES_tradnl" smtClean="0"/>
              <a:t>5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8747334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52C3A3-8174-F141-B491-7F0E98D116D0}" type="slidenum">
              <a:rPr lang="es-ES_tradnl" smtClean="0"/>
              <a:t>6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5004258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52C3A3-8174-F141-B491-7F0E98D116D0}" type="slidenum">
              <a:rPr lang="es-ES_tradnl" smtClean="0"/>
              <a:t>17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9094587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E624EA-1F25-0B46-8A62-E422EF4F8C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E44A85-3E82-8341-A2E8-10D675B26A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6F151E-F7F9-0145-B0BC-3A898F3D95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60E5B-2E24-B941-8DE0-C0A90C36B7C5}" type="datetimeFigureOut">
              <a:rPr lang="en-GB" smtClean="0"/>
              <a:t>24/01/2023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6423B5-3B7F-794C-A004-744184C29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71D655-9DD1-8E4E-925C-6D2908519F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457E1-C03A-514C-93B6-2CB6674E8CD0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0966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B1B468-570A-E143-81E0-88A51D58F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24FF18-97CD-F145-8BCA-6EE0F1E256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B515BD-DE5A-5B42-AB83-D7F481DF3E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60E5B-2E24-B941-8DE0-C0A90C36B7C5}" type="datetimeFigureOut">
              <a:rPr lang="en-GB" smtClean="0"/>
              <a:t>24/01/2023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E7E3DA-B2B1-7347-8C5E-6B053D2DD0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1C4702-6C6E-CB45-91B9-8D508E8E0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457E1-C03A-514C-93B6-2CB6674E8CD0}" type="slidenum">
              <a:rPr lang="en-GB" smtClean="0"/>
              <a:t>‹N°›</a:t>
            </a:fld>
            <a:endParaRPr lang="en-GB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EEA75BF-407D-44B4-AB9B-21F45D05F112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0" y="6035040"/>
            <a:ext cx="12192000" cy="822960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763049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6197A56-1084-8744-B674-1A748286F57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24FC31B-35A2-6E46-955D-4AE2C45F2E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300FAE-B000-104C-96F1-F594154024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60E5B-2E24-B941-8DE0-C0A90C36B7C5}" type="datetimeFigureOut">
              <a:rPr lang="en-GB" smtClean="0"/>
              <a:t>24/01/2023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10C994-0A2F-E445-A73A-5DEFF34716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4F8A3E-C11A-D543-A66F-B4EEF2F68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457E1-C03A-514C-93B6-2CB6674E8CD0}" type="slidenum">
              <a:rPr lang="en-GB" smtClean="0"/>
              <a:t>‹N°›</a:t>
            </a:fld>
            <a:endParaRPr lang="en-GB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10317F4-AF15-4189-985D-33C24B060D36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0" y="6035040"/>
            <a:ext cx="12192000" cy="822960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185962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FF955-C96B-AE4E-96D9-1A67B47D2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EC029F-68AD-C446-9665-563D7F0E91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6035040"/>
            <a:ext cx="12192000" cy="822960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A97AF5-25F4-8647-B443-6A1F255225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60E5B-2E24-B941-8DE0-C0A90C36B7C5}" type="datetimeFigureOut">
              <a:rPr lang="en-GB" smtClean="0"/>
              <a:t>24/01/2023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87ACDF-99FC-C343-988D-536FC00F84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A1592B-CA75-4249-941A-7412341E4F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457E1-C03A-514C-93B6-2CB6674E8CD0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1518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3857C2-DD86-A94B-93B8-1232A4067C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5DB49E-2974-CA46-A237-1D5BFBE83C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93A00C-0CA4-E641-A739-54DFE08812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60E5B-2E24-B941-8DE0-C0A90C36B7C5}" type="datetimeFigureOut">
              <a:rPr lang="en-GB" smtClean="0"/>
              <a:t>24/01/2023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30900A-5597-E542-BD9A-6BAEC8CCD1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CBB631-A572-FC4E-8921-78AB1A226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457E1-C03A-514C-93B6-2CB6674E8CD0}" type="slidenum">
              <a:rPr lang="en-GB" smtClean="0"/>
              <a:t>‹N°›</a:t>
            </a:fld>
            <a:endParaRPr lang="en-GB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FACA4CF-F5D5-48C6-80C2-7ACF3A9FB7C4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0" y="6068290"/>
            <a:ext cx="12192000" cy="822960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836384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1EF58-0475-044F-9582-C61557546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DF81B9-1E90-834F-BD6D-9E41ED13A8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7478FB-DC1F-AF4F-8141-28D69CF4DA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18CF64-CCEA-9949-AA7A-0EB01458E5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60E5B-2E24-B941-8DE0-C0A90C36B7C5}" type="datetimeFigureOut">
              <a:rPr lang="en-GB" smtClean="0"/>
              <a:t>24/01/2023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EC6B7C-68F6-2C4E-A93C-3C9766D60B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33A07A-546F-F245-B442-45C70FEC11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457E1-C03A-514C-93B6-2CB6674E8CD0}" type="slidenum">
              <a:rPr lang="en-GB" smtClean="0"/>
              <a:t>‹N°›</a:t>
            </a:fld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9F9463F-D8D7-4C27-874E-44F4CAB4E9C2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0" y="6035040"/>
            <a:ext cx="12192000" cy="822960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977381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FDEADA-CAC2-D34C-BB09-BA532BBEC5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830CE6-7A0C-214D-B58C-4D360DA0C4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008DB4-3B36-464C-B0F7-43299585A0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E960CF-9C5C-0C45-A0E5-32DF2A0E0FF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BB7A24D-8D4B-4240-9555-16E34831494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FBABD6A-C968-7A47-AC0A-07D70A3D2D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60E5B-2E24-B941-8DE0-C0A90C36B7C5}" type="datetimeFigureOut">
              <a:rPr lang="en-GB" smtClean="0"/>
              <a:t>24/01/2023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D762947-370A-3D4A-88AA-290AF5551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9CDC476-6A34-CA42-BC4D-8569DE1B2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457E1-C03A-514C-93B6-2CB6674E8CD0}" type="slidenum">
              <a:rPr lang="en-GB" smtClean="0"/>
              <a:t>‹N°›</a:t>
            </a:fld>
            <a:endParaRPr lang="en-GB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D825BBE-6589-4ABC-B161-FC0511DE2057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0" y="6035040"/>
            <a:ext cx="12192000" cy="822960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502370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505BE-4BD4-A64B-9268-420C41FC9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7A40BFD-3818-BA46-9933-514D5106C6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60E5B-2E24-B941-8DE0-C0A90C36B7C5}" type="datetimeFigureOut">
              <a:rPr lang="en-GB" smtClean="0"/>
              <a:t>24/01/2023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9E0BEB-419E-524F-AF0F-2A3871ED74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7997D3-6F76-2641-82F6-52BD7D72E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457E1-C03A-514C-93B6-2CB6674E8CD0}" type="slidenum">
              <a:rPr lang="en-GB" smtClean="0"/>
              <a:t>‹N°›</a:t>
            </a:fld>
            <a:endParaRPr lang="en-GB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D5617C6-6A69-4549-9250-15C8C6120C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6035040"/>
            <a:ext cx="12192000" cy="822960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885103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0F4A069-797E-1749-8F03-CA0F4A994A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60E5B-2E24-B941-8DE0-C0A90C36B7C5}" type="datetimeFigureOut">
              <a:rPr lang="en-GB" smtClean="0"/>
              <a:t>24/01/2023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2137365-CB68-584A-BEA0-160EE4B79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F99054-421B-C842-BE9A-A9ADE24C8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457E1-C03A-514C-93B6-2CB6674E8CD0}" type="slidenum">
              <a:rPr lang="en-GB" smtClean="0"/>
              <a:t>‹N°›</a:t>
            </a:fld>
            <a:endParaRPr lang="en-GB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C37F8E5-401D-4F64-AC19-B10F8EE785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6035040"/>
            <a:ext cx="12192000" cy="822960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062538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AE55AF-B49F-484D-8373-0E6859A0B1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0D6A5F-F3C4-3648-BE71-4938031A1D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A4D609-E5AE-F24B-B47B-AF982EBBC5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9FFC77-3DCA-4140-9ED7-6B2B462A9D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60E5B-2E24-B941-8DE0-C0A90C36B7C5}" type="datetimeFigureOut">
              <a:rPr lang="en-GB" smtClean="0"/>
              <a:t>24/01/2023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40642C-88B8-DC45-9B22-E794ACFA8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AC9E80-E845-E84B-B1B9-1EF673623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457E1-C03A-514C-93B6-2CB6674E8CD0}" type="slidenum">
              <a:rPr lang="en-GB" smtClean="0"/>
              <a:t>‹N°›</a:t>
            </a:fld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05A46F6-D1FA-4BD0-A296-9A479897B4A7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0" y="6035040"/>
            <a:ext cx="12192000" cy="822960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312328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139749-A169-B640-AAE6-B5CED8A905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CE23F5-3C88-F142-9DB1-2300FABAD49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8E174D-26E0-244A-88FE-ABF18A4F43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F97117-C459-C240-B80C-47A1CA71D7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60E5B-2E24-B941-8DE0-C0A90C36B7C5}" type="datetimeFigureOut">
              <a:rPr lang="en-GB" smtClean="0"/>
              <a:t>24/01/2023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BFE52B-9EE1-6045-AE9B-E2AE6D9053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4185FC-DDB5-5640-875F-6E679154EA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457E1-C03A-514C-93B6-2CB6674E8CD0}" type="slidenum">
              <a:rPr lang="en-GB" smtClean="0"/>
              <a:t>‹N°›</a:t>
            </a:fld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8D93CC4-7FC0-400A-A0A6-68EA3514600C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0" y="6035040"/>
            <a:ext cx="12192000" cy="822960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850098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BA97D48-1144-1543-A9D0-6D8F30B557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B91358-EB14-1644-8137-FF2E84DCAF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8A87CC-5B90-3C4E-AA24-B5E1F035DA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160E5B-2E24-B941-8DE0-C0A90C36B7C5}" type="datetimeFigureOut">
              <a:rPr lang="en-GB" smtClean="0"/>
              <a:t>24/01/2023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21A7A4-2094-2E4E-ADD0-07CC8DC2C6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D69577-F99D-4141-90F1-A6EA6A5810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D457E1-C03A-514C-93B6-2CB6674E8CD0}" type="slidenum">
              <a:rPr lang="en-GB" smtClean="0"/>
              <a:t>‹N°›</a:t>
            </a:fld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D484D0-E93D-3B4C-B946-B317F29E3332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5801487" y="6705600"/>
            <a:ext cx="433388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ctr"/>
            <a:r>
              <a:rPr lang="en-GB" sz="10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Internal</a:t>
            </a:r>
          </a:p>
        </p:txBody>
      </p:sp>
      <p:sp>
        <p:nvSpPr>
          <p:cNvPr id="7" name="MSIPCMContentMarking" descr="{&quot;HashCode&quot;:-496329073,&quot;Placement&quot;:&quot;Footer&quot;,&quot;Top&quot;:507.1359,&quot;Left&quot;:0.0,&quot;SlideWidth&quot;:960,&quot;SlideHeight&quot;:540}">
            <a:extLst>
              <a:ext uri="{FF2B5EF4-FFF2-40B4-BE49-F238E27FC236}">
                <a16:creationId xmlns:a16="http://schemas.microsoft.com/office/drawing/2014/main" id="{B69883B0-77FA-47F9-B4C1-41CBD9B28E2F}"/>
              </a:ext>
            </a:extLst>
          </p:cNvPr>
          <p:cNvSpPr txBox="1"/>
          <p:nvPr userDrawn="1"/>
        </p:nvSpPr>
        <p:spPr>
          <a:xfrm>
            <a:off x="0" y="6440626"/>
            <a:ext cx="1394988" cy="41737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fr-FR" sz="1000">
                <a:solidFill>
                  <a:srgbClr val="000000"/>
                </a:solidFill>
                <a:latin typeface="Calibri" panose="020F0502020204030204" pitchFamily="34" charset="0"/>
              </a:rPr>
              <a:t>
 Classification : Public </a:t>
            </a:r>
          </a:p>
        </p:txBody>
      </p:sp>
    </p:spTree>
    <p:extLst>
      <p:ext uri="{BB962C8B-B14F-4D97-AF65-F5344CB8AC3E}">
        <p14:creationId xmlns:p14="http://schemas.microsoft.com/office/powerpoint/2010/main" val="21721904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jp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hyperlink" Target="https://twitter.com/Nuschler/status/1603971787879915520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uillaume-chervet/dataset-cats-dogs-others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zure.microsoft.com/fr-fr/free/students/" TargetMode="External"/><Relationship Id="rId4" Type="http://schemas.openxmlformats.org/officeDocument/2006/relationships/hyperlink" Target="https://www.jetbrains.com/lp/pycharm-pro/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pymupdf.readthedocs.io/en/latest/tutorial.html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python.org/3/library/unittest.html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BDF9411-EA7D-4D4E-A03E-C99257532632}"/>
              </a:ext>
            </a:extLst>
          </p:cNvPr>
          <p:cNvSpPr txBox="1"/>
          <p:nvPr/>
        </p:nvSpPr>
        <p:spPr>
          <a:xfrm>
            <a:off x="2356338" y="447270"/>
            <a:ext cx="970231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90000"/>
              </a:lnSpc>
              <a:defRPr/>
            </a:pPr>
            <a:r>
              <a:rPr lang="en-US" sz="6000" b="1" spc="-150" dirty="0" err="1">
                <a:solidFill>
                  <a:srgbClr val="0070C0"/>
                </a:solidFill>
                <a:latin typeface="Century Gothic"/>
              </a:rPr>
              <a:t>MLOps</a:t>
            </a:r>
            <a:r>
              <a:rPr lang="en-US" sz="6000" b="1" spc="-150" dirty="0">
                <a:latin typeface="Century Gothic"/>
              </a:rPr>
              <a:t> is above all a </a:t>
            </a:r>
            <a:r>
              <a:rPr lang="en-US" sz="6000" b="1" spc="-150" dirty="0">
                <a:solidFill>
                  <a:srgbClr val="FF0100"/>
                </a:solidFill>
                <a:latin typeface="Century Gothic"/>
              </a:rPr>
              <a:t>human</a:t>
            </a:r>
            <a:r>
              <a:rPr lang="en-US" sz="6000" b="1" spc="-150" dirty="0">
                <a:latin typeface="Century Gothic"/>
              </a:rPr>
              <a:t> adventure</a:t>
            </a:r>
            <a:endParaRPr lang="en-US" sz="6000" b="1" spc="-150" dirty="0">
              <a:latin typeface="Century Gothic"/>
              <a:ea typeface="Noto Sans Disp SemCond SemBd" panose="020B0702040504020204" pitchFamily="34"/>
              <a:cs typeface="Noto Sans Disp SemCond SemBd" panose="020B0702040504020204" pitchFamily="34"/>
            </a:endParaRPr>
          </a:p>
        </p:txBody>
      </p:sp>
      <p:sp>
        <p:nvSpPr>
          <p:cNvPr id="15" name="Bande diagonale 14">
            <a:extLst>
              <a:ext uri="{FF2B5EF4-FFF2-40B4-BE49-F238E27FC236}">
                <a16:creationId xmlns:a16="http://schemas.microsoft.com/office/drawing/2014/main" id="{3ABE3782-318A-3449-ADA0-25CC72099B70}"/>
              </a:ext>
            </a:extLst>
          </p:cNvPr>
          <p:cNvSpPr/>
          <p:nvPr/>
        </p:nvSpPr>
        <p:spPr>
          <a:xfrm>
            <a:off x="0" y="0"/>
            <a:ext cx="3175000" cy="3175000"/>
          </a:xfrm>
          <a:custGeom>
            <a:avLst/>
            <a:gdLst>
              <a:gd name="connsiteX0" fmla="*/ 0 w 3175000"/>
              <a:gd name="connsiteY0" fmla="*/ 1587500 h 3175000"/>
              <a:gd name="connsiteX1" fmla="*/ 1587500 w 3175000"/>
              <a:gd name="connsiteY1" fmla="*/ 0 h 3175000"/>
              <a:gd name="connsiteX2" fmla="*/ 3175000 w 3175000"/>
              <a:gd name="connsiteY2" fmla="*/ 0 h 3175000"/>
              <a:gd name="connsiteX3" fmla="*/ 0 w 3175000"/>
              <a:gd name="connsiteY3" fmla="*/ 3175000 h 3175000"/>
              <a:gd name="connsiteX4" fmla="*/ 0 w 3175000"/>
              <a:gd name="connsiteY4" fmla="*/ 1587500 h 3175000"/>
              <a:gd name="connsiteX0" fmla="*/ 0 w 3175000"/>
              <a:gd name="connsiteY0" fmla="*/ 2374900 h 3175000"/>
              <a:gd name="connsiteX1" fmla="*/ 1587500 w 3175000"/>
              <a:gd name="connsiteY1" fmla="*/ 0 h 3175000"/>
              <a:gd name="connsiteX2" fmla="*/ 3175000 w 3175000"/>
              <a:gd name="connsiteY2" fmla="*/ 0 h 3175000"/>
              <a:gd name="connsiteX3" fmla="*/ 0 w 3175000"/>
              <a:gd name="connsiteY3" fmla="*/ 3175000 h 3175000"/>
              <a:gd name="connsiteX4" fmla="*/ 0 w 3175000"/>
              <a:gd name="connsiteY4" fmla="*/ 2374900 h 3175000"/>
              <a:gd name="connsiteX0" fmla="*/ 0 w 3175000"/>
              <a:gd name="connsiteY0" fmla="*/ 2374900 h 3175000"/>
              <a:gd name="connsiteX1" fmla="*/ 2400300 w 3175000"/>
              <a:gd name="connsiteY1" fmla="*/ 0 h 3175000"/>
              <a:gd name="connsiteX2" fmla="*/ 3175000 w 3175000"/>
              <a:gd name="connsiteY2" fmla="*/ 0 h 3175000"/>
              <a:gd name="connsiteX3" fmla="*/ 0 w 3175000"/>
              <a:gd name="connsiteY3" fmla="*/ 3175000 h 3175000"/>
              <a:gd name="connsiteX4" fmla="*/ 0 w 3175000"/>
              <a:gd name="connsiteY4" fmla="*/ 2374900 h 3175000"/>
              <a:gd name="connsiteX0" fmla="*/ 0 w 3175000"/>
              <a:gd name="connsiteY0" fmla="*/ 2374900 h 3175000"/>
              <a:gd name="connsiteX1" fmla="*/ 2336800 w 3175000"/>
              <a:gd name="connsiteY1" fmla="*/ 12700 h 3175000"/>
              <a:gd name="connsiteX2" fmla="*/ 3175000 w 3175000"/>
              <a:gd name="connsiteY2" fmla="*/ 0 h 3175000"/>
              <a:gd name="connsiteX3" fmla="*/ 0 w 3175000"/>
              <a:gd name="connsiteY3" fmla="*/ 3175000 h 3175000"/>
              <a:gd name="connsiteX4" fmla="*/ 0 w 3175000"/>
              <a:gd name="connsiteY4" fmla="*/ 2374900 h 3175000"/>
              <a:gd name="connsiteX0" fmla="*/ 0 w 3175000"/>
              <a:gd name="connsiteY0" fmla="*/ 2400300 h 3200400"/>
              <a:gd name="connsiteX1" fmla="*/ 2374900 w 3175000"/>
              <a:gd name="connsiteY1" fmla="*/ 0 h 3200400"/>
              <a:gd name="connsiteX2" fmla="*/ 3175000 w 3175000"/>
              <a:gd name="connsiteY2" fmla="*/ 25400 h 3200400"/>
              <a:gd name="connsiteX3" fmla="*/ 0 w 3175000"/>
              <a:gd name="connsiteY3" fmla="*/ 3200400 h 3200400"/>
              <a:gd name="connsiteX4" fmla="*/ 0 w 3175000"/>
              <a:gd name="connsiteY4" fmla="*/ 2400300 h 3200400"/>
              <a:gd name="connsiteX0" fmla="*/ 0 w 3175000"/>
              <a:gd name="connsiteY0" fmla="*/ 2374900 h 3175000"/>
              <a:gd name="connsiteX1" fmla="*/ 2349500 w 3175000"/>
              <a:gd name="connsiteY1" fmla="*/ 25400 h 3175000"/>
              <a:gd name="connsiteX2" fmla="*/ 3175000 w 3175000"/>
              <a:gd name="connsiteY2" fmla="*/ 0 h 3175000"/>
              <a:gd name="connsiteX3" fmla="*/ 0 w 3175000"/>
              <a:gd name="connsiteY3" fmla="*/ 3175000 h 3175000"/>
              <a:gd name="connsiteX4" fmla="*/ 0 w 3175000"/>
              <a:gd name="connsiteY4" fmla="*/ 2374900 h 3175000"/>
              <a:gd name="connsiteX0" fmla="*/ 0 w 3175000"/>
              <a:gd name="connsiteY0" fmla="*/ 2374900 h 3175000"/>
              <a:gd name="connsiteX1" fmla="*/ 2425700 w 3175000"/>
              <a:gd name="connsiteY1" fmla="*/ 0 h 3175000"/>
              <a:gd name="connsiteX2" fmla="*/ 3175000 w 3175000"/>
              <a:gd name="connsiteY2" fmla="*/ 0 h 3175000"/>
              <a:gd name="connsiteX3" fmla="*/ 0 w 3175000"/>
              <a:gd name="connsiteY3" fmla="*/ 3175000 h 3175000"/>
              <a:gd name="connsiteX4" fmla="*/ 0 w 3175000"/>
              <a:gd name="connsiteY4" fmla="*/ 2374900 h 3175000"/>
              <a:gd name="connsiteX0" fmla="*/ 0 w 3175000"/>
              <a:gd name="connsiteY0" fmla="*/ 2374900 h 3175000"/>
              <a:gd name="connsiteX1" fmla="*/ 2362200 w 3175000"/>
              <a:gd name="connsiteY1" fmla="*/ 12700 h 3175000"/>
              <a:gd name="connsiteX2" fmla="*/ 3175000 w 3175000"/>
              <a:gd name="connsiteY2" fmla="*/ 0 h 3175000"/>
              <a:gd name="connsiteX3" fmla="*/ 0 w 3175000"/>
              <a:gd name="connsiteY3" fmla="*/ 3175000 h 3175000"/>
              <a:gd name="connsiteX4" fmla="*/ 0 w 3175000"/>
              <a:gd name="connsiteY4" fmla="*/ 2374900 h 317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75000" h="3175000">
                <a:moveTo>
                  <a:pt x="0" y="2374900"/>
                </a:moveTo>
                <a:lnTo>
                  <a:pt x="2362200" y="12700"/>
                </a:lnTo>
                <a:lnTo>
                  <a:pt x="3175000" y="0"/>
                </a:lnTo>
                <a:lnTo>
                  <a:pt x="0" y="3175000"/>
                </a:lnTo>
                <a:lnTo>
                  <a:pt x="0" y="237490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8" name="Graphique 27">
            <a:extLst>
              <a:ext uri="{FF2B5EF4-FFF2-40B4-BE49-F238E27FC236}">
                <a16:creationId xmlns:a16="http://schemas.microsoft.com/office/drawing/2014/main" id="{F944C26F-4E09-1C4E-97BC-B9649F1019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6850" y="6088895"/>
            <a:ext cx="520700" cy="520700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3946D0E1-0C45-42F3-B97E-AA0CDEFA3B09}"/>
              </a:ext>
            </a:extLst>
          </p:cNvPr>
          <p:cNvSpPr txBox="1"/>
          <p:nvPr/>
        </p:nvSpPr>
        <p:spPr>
          <a:xfrm>
            <a:off x="8985985" y="5111535"/>
            <a:ext cx="26516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pc="-150" dirty="0">
                <a:latin typeface="Century Gothic" panose="020B0502020202020204" pitchFamily="34" charset="0"/>
              </a:rPr>
              <a:t>Guillaume</a:t>
            </a:r>
            <a:r>
              <a:rPr lang="en-US" sz="2400" b="1" spc="-150" dirty="0">
                <a:latin typeface="Century Gothic" panose="020B0502020202020204" pitchFamily="34" charset="0"/>
              </a:rPr>
              <a:t> </a:t>
            </a:r>
            <a:r>
              <a:rPr lang="en-US" sz="2400" b="1" spc="-150" dirty="0" err="1">
                <a:latin typeface="Century Gothic" panose="020B0502020202020204" pitchFamily="34" charset="0"/>
              </a:rPr>
              <a:t>Chervet</a:t>
            </a:r>
            <a:endParaRPr lang="en-US" sz="2400" b="1" spc="-150" dirty="0">
              <a:latin typeface="Century Gothic" panose="020B0502020202020204" pitchFamily="34" charset="0"/>
            </a:endParaRPr>
          </a:p>
        </p:txBody>
      </p:sp>
      <p:sp>
        <p:nvSpPr>
          <p:cNvPr id="3" name="Ellipse 2">
            <a:extLst>
              <a:ext uri="{FF2B5EF4-FFF2-40B4-BE49-F238E27FC236}">
                <a16:creationId xmlns:a16="http://schemas.microsoft.com/office/drawing/2014/main" id="{3EA0F143-31E2-40D0-92FC-81AFC8B736C4}"/>
              </a:ext>
            </a:extLst>
          </p:cNvPr>
          <p:cNvSpPr>
            <a:spLocks noChangeAspect="1"/>
          </p:cNvSpPr>
          <p:nvPr/>
        </p:nvSpPr>
        <p:spPr>
          <a:xfrm>
            <a:off x="9610424" y="3704102"/>
            <a:ext cx="1407126" cy="1413281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35">
            <a:extLst>
              <a:ext uri="{FF2B5EF4-FFF2-40B4-BE49-F238E27FC236}">
                <a16:creationId xmlns:a16="http://schemas.microsoft.com/office/drawing/2014/main" id="{7D30849A-33CA-4738-835B-5B91954D8DD0}"/>
              </a:ext>
            </a:extLst>
          </p:cNvPr>
          <p:cNvSpPr txBox="1"/>
          <p:nvPr/>
        </p:nvSpPr>
        <p:spPr>
          <a:xfrm>
            <a:off x="8632825" y="5488974"/>
            <a:ext cx="33623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dirty="0"/>
              <a:t>TechLead – ML Engineer @</a:t>
            </a:r>
            <a:r>
              <a:rPr lang="en-US" dirty="0" err="1"/>
              <a:t>guiChervet</a:t>
            </a:r>
            <a:endParaRPr lang="en-US" dirty="0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576CD8D3-C2E0-475F-8EAC-754BC73413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03408" y="5840725"/>
            <a:ext cx="370591" cy="276721"/>
          </a:xfrm>
          <a:prstGeom prst="rect">
            <a:avLst/>
          </a:prstGeom>
        </p:spPr>
      </p:pic>
      <p:pic>
        <p:nvPicPr>
          <p:cNvPr id="1028" name="Picture 4" descr="Afficher l’image source">
            <a:extLst>
              <a:ext uri="{FF2B5EF4-FFF2-40B4-BE49-F238E27FC236}">
                <a16:creationId xmlns:a16="http://schemas.microsoft.com/office/drawing/2014/main" id="{63F7E724-90C3-41FB-BACF-0FC8753762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3999" y="6289612"/>
            <a:ext cx="1075660" cy="434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23CE6D7-5DA9-45E3-9E09-970E33FD8F6C}"/>
              </a:ext>
            </a:extLst>
          </p:cNvPr>
          <p:cNvSpPr/>
          <p:nvPr/>
        </p:nvSpPr>
        <p:spPr>
          <a:xfrm>
            <a:off x="95250" y="6609594"/>
            <a:ext cx="6305550" cy="2484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8415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45"/>
    </mc:Choice>
    <mc:Fallback xmlns="">
      <p:transition spd="slow" advTm="3845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C7BECE7-6901-47C0-AA2D-782439B645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C9CC72AD-AD69-4690-9C39-356F40602B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834" y="1529393"/>
            <a:ext cx="5276850" cy="3743325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4B722318-6F47-4BEA-8520-39C31515262E}"/>
              </a:ext>
            </a:extLst>
          </p:cNvPr>
          <p:cNvSpPr txBox="1"/>
          <p:nvPr/>
        </p:nvSpPr>
        <p:spPr>
          <a:xfrm>
            <a:off x="5492657" y="1200454"/>
            <a:ext cx="6103322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>
                <a:solidFill>
                  <a:schemeClr val="bg2">
                    <a:lumMod val="25000"/>
                  </a:schemeClr>
                </a:solidFill>
              </a:rPr>
              <a:t>Human Culture :</a:t>
            </a:r>
          </a:p>
          <a:p>
            <a:endParaRPr lang="fr-FR" sz="2400" dirty="0">
              <a:solidFill>
                <a:schemeClr val="bg2">
                  <a:lumMod val="25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3600" dirty="0">
                <a:solidFill>
                  <a:schemeClr val="bg2">
                    <a:lumMod val="25000"/>
                  </a:schemeClr>
                </a:solidFill>
              </a:rPr>
              <a:t>Work together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3600" dirty="0">
                <a:solidFill>
                  <a:schemeClr val="bg2">
                    <a:lumMod val="25000"/>
                  </a:schemeClr>
                </a:solidFill>
              </a:rPr>
              <a:t>Automate eveything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3600" dirty="0">
                <a:solidFill>
                  <a:schemeClr val="bg2">
                    <a:lumMod val="25000"/>
                  </a:schemeClr>
                </a:solidFill>
              </a:rPr>
              <a:t>Code best pratices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3600" dirty="0">
                <a:solidFill>
                  <a:schemeClr val="bg2">
                    <a:lumMod val="25000"/>
                  </a:schemeClr>
                </a:solidFill>
              </a:rPr>
              <a:t>Architecture best pratices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3600" dirty="0">
                <a:solidFill>
                  <a:schemeClr val="bg2">
                    <a:lumMod val="25000"/>
                  </a:schemeClr>
                </a:solidFill>
              </a:rPr>
              <a:t>Data best pratices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3600" dirty="0">
                <a:solidFill>
                  <a:schemeClr val="bg2">
                    <a:lumMod val="25000"/>
                  </a:schemeClr>
                </a:solidFill>
              </a:rPr>
              <a:t>Understand ML Workflow</a:t>
            </a:r>
          </a:p>
        </p:txBody>
      </p:sp>
    </p:spTree>
    <p:extLst>
      <p:ext uri="{BB962C8B-B14F-4D97-AF65-F5344CB8AC3E}">
        <p14:creationId xmlns:p14="http://schemas.microsoft.com/office/powerpoint/2010/main" val="23630329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306C6D7-7EFB-4712-9774-0DA77B0B5F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AA133538-A84D-45B2-B0E2-C4D6E90183C0}"/>
              </a:ext>
            </a:extLst>
          </p:cNvPr>
          <p:cNvSpPr txBox="1"/>
          <p:nvPr/>
        </p:nvSpPr>
        <p:spPr>
          <a:xfrm>
            <a:off x="976468" y="566678"/>
            <a:ext cx="967273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 err="1">
                <a:solidFill>
                  <a:schemeClr val="bg2">
                    <a:lumMod val="25000"/>
                  </a:schemeClr>
                </a:solidFill>
              </a:rPr>
              <a:t>Overengineering</a:t>
            </a:r>
            <a:r>
              <a:rPr lang="fr-FR" sz="36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fr-FR" sz="3600" dirty="0" err="1">
                <a:solidFill>
                  <a:schemeClr val="bg2">
                    <a:lumMod val="25000"/>
                  </a:schemeClr>
                </a:solidFill>
              </a:rPr>
              <a:t>red</a:t>
            </a:r>
            <a:r>
              <a:rPr lang="fr-FR" sz="3600" dirty="0">
                <a:solidFill>
                  <a:schemeClr val="bg2">
                    <a:lumMod val="25000"/>
                  </a:schemeClr>
                </a:solidFill>
              </a:rPr>
              <a:t> flags:</a:t>
            </a:r>
          </a:p>
          <a:p>
            <a:endParaRPr lang="fr-FR" sz="3600" dirty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fr-FR" sz="3600" dirty="0">
                <a:solidFill>
                  <a:schemeClr val="bg2">
                    <a:lumMod val="25000"/>
                  </a:schemeClr>
                </a:solidFill>
              </a:rPr>
              <a:t>🚩 </a:t>
            </a:r>
            <a:r>
              <a:rPr lang="fr-FR" sz="3600" dirty="0" err="1">
                <a:solidFill>
                  <a:schemeClr val="bg2">
                    <a:lumMod val="25000"/>
                  </a:schemeClr>
                </a:solidFill>
              </a:rPr>
              <a:t>Microservices</a:t>
            </a:r>
            <a:endParaRPr lang="fr-FR" sz="3600" dirty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fr-FR" sz="3600" dirty="0">
                <a:solidFill>
                  <a:schemeClr val="bg2">
                    <a:lumMod val="25000"/>
                  </a:schemeClr>
                </a:solidFill>
              </a:rPr>
              <a:t>🚩 Standalone Git repositories for </a:t>
            </a:r>
            <a:r>
              <a:rPr lang="fr-FR" sz="3600" dirty="0" err="1">
                <a:solidFill>
                  <a:schemeClr val="bg2">
                    <a:lumMod val="25000"/>
                  </a:schemeClr>
                </a:solidFill>
              </a:rPr>
              <a:t>internal</a:t>
            </a:r>
            <a:r>
              <a:rPr lang="fr-FR" sz="36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fr-FR" sz="3600" dirty="0" err="1">
                <a:solidFill>
                  <a:schemeClr val="bg2">
                    <a:lumMod val="25000"/>
                  </a:schemeClr>
                </a:solidFill>
              </a:rPr>
              <a:t>libs</a:t>
            </a:r>
            <a:endParaRPr lang="fr-FR" sz="3600" dirty="0">
              <a:solidFill>
                <a:schemeClr val="bg2">
                  <a:lumMod val="25000"/>
                </a:schemeClr>
              </a:solidFill>
            </a:endParaRPr>
          </a:p>
          <a:p>
            <a:endParaRPr lang="fr-FR" sz="3600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96839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306C6D7-7EFB-4712-9774-0DA77B0B5F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AA133538-A84D-45B2-B0E2-C4D6E90183C0}"/>
              </a:ext>
            </a:extLst>
          </p:cNvPr>
          <p:cNvSpPr txBox="1"/>
          <p:nvPr/>
        </p:nvSpPr>
        <p:spPr>
          <a:xfrm>
            <a:off x="203201" y="209272"/>
            <a:ext cx="1198880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>
                <a:solidFill>
                  <a:schemeClr val="bg2">
                    <a:lumMod val="25000"/>
                  </a:schemeClr>
                </a:solidFill>
              </a:rPr>
              <a:t>ML </a:t>
            </a:r>
            <a:r>
              <a:rPr lang="fr-FR" sz="3600" dirty="0" err="1">
                <a:solidFill>
                  <a:schemeClr val="bg2">
                    <a:lumMod val="25000"/>
                  </a:schemeClr>
                </a:solidFill>
              </a:rPr>
              <a:t>red</a:t>
            </a:r>
            <a:r>
              <a:rPr lang="fr-FR" sz="3600" dirty="0">
                <a:solidFill>
                  <a:schemeClr val="bg2">
                    <a:lumMod val="25000"/>
                  </a:schemeClr>
                </a:solidFill>
              </a:rPr>
              <a:t> flags:</a:t>
            </a:r>
          </a:p>
          <a:p>
            <a:endParaRPr lang="fr-FR" sz="3600" dirty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fr-FR" sz="3600" dirty="0">
                <a:solidFill>
                  <a:schemeClr val="bg2">
                    <a:lumMod val="25000"/>
                  </a:schemeClr>
                </a:solidFill>
              </a:rPr>
              <a:t>🚩 Mauvaise distribution</a:t>
            </a:r>
          </a:p>
          <a:p>
            <a:r>
              <a:rPr lang="fr-FR" sz="3600" dirty="0">
                <a:solidFill>
                  <a:schemeClr val="bg2">
                    <a:lumMod val="25000"/>
                  </a:schemeClr>
                </a:solidFill>
              </a:rPr>
              <a:t>🚩 Bad Data </a:t>
            </a:r>
            <a:r>
              <a:rPr lang="fr-FR" sz="3600" dirty="0" err="1">
                <a:solidFill>
                  <a:schemeClr val="bg2">
                    <a:lumMod val="25000"/>
                  </a:schemeClr>
                </a:solidFill>
              </a:rPr>
              <a:t>quality</a:t>
            </a:r>
            <a:endParaRPr lang="fr-FR" sz="3600" dirty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fr-FR" sz="3600" dirty="0">
                <a:solidFill>
                  <a:schemeClr val="bg2">
                    <a:lumMod val="25000"/>
                  </a:schemeClr>
                </a:solidFill>
              </a:rPr>
              <a:t>🚩 No Unit Test &amp; No code </a:t>
            </a:r>
            <a:r>
              <a:rPr lang="fr-FR" sz="3600" dirty="0" err="1">
                <a:solidFill>
                  <a:schemeClr val="bg2">
                    <a:lumMod val="25000"/>
                  </a:schemeClr>
                </a:solidFill>
              </a:rPr>
              <a:t>industrialization</a:t>
            </a:r>
            <a:r>
              <a:rPr lang="fr-FR" sz="36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fr-FR" sz="2400" dirty="0">
                <a:solidFill>
                  <a:schemeClr val="bg2">
                    <a:lumMod val="25000"/>
                  </a:schemeClr>
                </a:solidFill>
              </a:rPr>
              <a:t>(code </a:t>
            </a:r>
            <a:r>
              <a:rPr lang="fr-FR" sz="2400" dirty="0" err="1">
                <a:solidFill>
                  <a:schemeClr val="bg2">
                    <a:lumMod val="25000"/>
                  </a:schemeClr>
                </a:solidFill>
              </a:rPr>
              <a:t>still</a:t>
            </a:r>
            <a:r>
              <a:rPr lang="fr-FR" sz="2400" dirty="0">
                <a:solidFill>
                  <a:schemeClr val="bg2">
                    <a:lumMod val="25000"/>
                  </a:schemeClr>
                </a:solidFill>
              </a:rPr>
              <a:t> in </a:t>
            </a:r>
            <a:r>
              <a:rPr lang="fr-FR" sz="2400" dirty="0" err="1">
                <a:solidFill>
                  <a:schemeClr val="bg2">
                    <a:lumMod val="25000"/>
                  </a:schemeClr>
                </a:solidFill>
              </a:rPr>
              <a:t>jupyter</a:t>
            </a:r>
            <a:r>
              <a:rPr lang="fr-FR" sz="2400" dirty="0">
                <a:solidFill>
                  <a:schemeClr val="bg2">
                    <a:lumMod val="25000"/>
                  </a:schemeClr>
                </a:solidFill>
              </a:rPr>
              <a:t>)</a:t>
            </a:r>
          </a:p>
          <a:p>
            <a:r>
              <a:rPr lang="fr-FR" sz="3600" dirty="0">
                <a:solidFill>
                  <a:schemeClr val="bg2">
                    <a:lumMod val="25000"/>
                  </a:schemeClr>
                </a:solidFill>
              </a:rPr>
              <a:t>🚩 No train &amp; test &amp; </a:t>
            </a:r>
            <a:r>
              <a:rPr lang="fr-FR" sz="3600" dirty="0" err="1">
                <a:solidFill>
                  <a:schemeClr val="bg2">
                    <a:lumMod val="25000"/>
                  </a:schemeClr>
                </a:solidFill>
              </a:rPr>
              <a:t>deploy</a:t>
            </a:r>
            <a:r>
              <a:rPr lang="fr-FR" sz="3600" dirty="0">
                <a:solidFill>
                  <a:schemeClr val="bg2">
                    <a:lumMod val="25000"/>
                  </a:schemeClr>
                </a:solidFill>
              </a:rPr>
              <a:t> automations</a:t>
            </a:r>
          </a:p>
          <a:p>
            <a:r>
              <a:rPr lang="fr-FR" sz="3600" dirty="0">
                <a:solidFill>
                  <a:schemeClr val="bg2">
                    <a:lumMod val="25000"/>
                  </a:schemeClr>
                </a:solidFill>
              </a:rPr>
              <a:t>🚩 Code diff </a:t>
            </a:r>
            <a:r>
              <a:rPr lang="fr-FR" sz="3600" dirty="0" err="1">
                <a:solidFill>
                  <a:schemeClr val="bg2">
                    <a:lumMod val="25000"/>
                  </a:schemeClr>
                </a:solidFill>
              </a:rPr>
              <a:t>between</a:t>
            </a:r>
            <a:r>
              <a:rPr lang="fr-FR" sz="3600" dirty="0">
                <a:solidFill>
                  <a:schemeClr val="bg2">
                    <a:lumMod val="25000"/>
                  </a:schemeClr>
                </a:solidFill>
              </a:rPr>
              <a:t> train &amp; production data pipeline</a:t>
            </a:r>
          </a:p>
          <a:p>
            <a:r>
              <a:rPr lang="fr-FR" sz="3600" dirty="0">
                <a:solidFill>
                  <a:schemeClr val="bg2">
                    <a:lumMod val="25000"/>
                  </a:schemeClr>
                </a:solidFill>
              </a:rPr>
              <a:t>🚩 No data &amp; code </a:t>
            </a:r>
            <a:r>
              <a:rPr lang="fr-FR" sz="3600" dirty="0" err="1">
                <a:solidFill>
                  <a:schemeClr val="bg2">
                    <a:lumMod val="25000"/>
                  </a:schemeClr>
                </a:solidFill>
              </a:rPr>
              <a:t>versionning</a:t>
            </a:r>
            <a:endParaRPr lang="fr-FR" sz="3600" dirty="0">
              <a:solidFill>
                <a:schemeClr val="bg2">
                  <a:lumMod val="25000"/>
                </a:schemeClr>
              </a:solidFill>
            </a:endParaRPr>
          </a:p>
          <a:p>
            <a:endParaRPr lang="fr-FR" sz="3600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88916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9DF7BEE-8D5A-4D60-A8F4-06994237D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186" y="0"/>
            <a:ext cx="10515600" cy="662782"/>
          </a:xfrm>
        </p:spPr>
        <p:txBody>
          <a:bodyPr>
            <a:normAutofit fontScale="90000"/>
          </a:bodyPr>
          <a:lstStyle/>
          <a:p>
            <a:r>
              <a:rPr lang="fr-FR" dirty="0"/>
              <a:t>ML Technologies </a:t>
            </a:r>
            <a:r>
              <a:rPr lang="fr-FR" dirty="0" err="1"/>
              <a:t>choice</a:t>
            </a:r>
            <a:endParaRPr lang="fr-FR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3471973E-E752-40BD-80C9-81AF9C982EBD}"/>
              </a:ext>
            </a:extLst>
          </p:cNvPr>
          <p:cNvSpPr txBox="1"/>
          <p:nvPr/>
        </p:nvSpPr>
        <p:spPr>
          <a:xfrm>
            <a:off x="8751862" y="522355"/>
            <a:ext cx="49714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endParaRPr lang="fr-FR" sz="3600" dirty="0">
              <a:solidFill>
                <a:schemeClr val="bg2">
                  <a:lumMod val="25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sz="3600" dirty="0">
              <a:solidFill>
                <a:schemeClr val="bg2">
                  <a:lumMod val="25000"/>
                </a:schemeClr>
              </a:solidFill>
            </a:endParaRPr>
          </a:p>
        </p:txBody>
      </p:sp>
      <p:graphicFrame>
        <p:nvGraphicFramePr>
          <p:cNvPr id="6" name="Tableau 4">
            <a:extLst>
              <a:ext uri="{FF2B5EF4-FFF2-40B4-BE49-F238E27FC236}">
                <a16:creationId xmlns:a16="http://schemas.microsoft.com/office/drawing/2014/main" id="{7DF95351-8531-454D-90E9-07762400936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07621690"/>
              </p:ext>
            </p:extLst>
          </p:nvPr>
        </p:nvGraphicFramePr>
        <p:xfrm>
          <a:off x="116186" y="745953"/>
          <a:ext cx="11959627" cy="5572434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2391624">
                  <a:extLst>
                    <a:ext uri="{9D8B030D-6E8A-4147-A177-3AD203B41FA5}">
                      <a16:colId xmlns:a16="http://schemas.microsoft.com/office/drawing/2014/main" val="1440320806"/>
                    </a:ext>
                  </a:extLst>
                </a:gridCol>
                <a:gridCol w="9568003">
                  <a:extLst>
                    <a:ext uri="{9D8B030D-6E8A-4147-A177-3AD203B41FA5}">
                      <a16:colId xmlns:a16="http://schemas.microsoft.com/office/drawing/2014/main" val="1689722939"/>
                    </a:ext>
                  </a:extLst>
                </a:gridCol>
              </a:tblGrid>
              <a:tr h="537242">
                <a:tc>
                  <a:txBody>
                    <a:bodyPr/>
                    <a:lstStyle/>
                    <a:p>
                      <a:pPr algn="l"/>
                      <a:r>
                        <a:rPr lang="fr-FR" sz="2800" dirty="0" err="1"/>
                        <a:t>What</a:t>
                      </a:r>
                      <a:endParaRPr lang="fr-FR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800" dirty="0" err="1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Detail</a:t>
                      </a:r>
                      <a:endParaRPr lang="fr-FR" sz="28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8132460"/>
                  </a:ext>
                </a:extLst>
              </a:tr>
              <a:tr h="571570">
                <a:tc>
                  <a:txBody>
                    <a:bodyPr/>
                    <a:lstStyle/>
                    <a:p>
                      <a:r>
                        <a:rPr lang="fr-FR" sz="16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Documentation</a:t>
                      </a:r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Est-ce que la documentation est auto-suffisante pour pouvoir travailler efficacement et monter en compétence ?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4188626"/>
                  </a:ext>
                </a:extLst>
              </a:tr>
              <a:tr h="39409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Montée en compétence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Quel est la courbe de monté en compétence 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9187125"/>
                  </a:ext>
                </a:extLst>
              </a:tr>
              <a:tr h="77871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Couplage de la Librairie/Framework avec votre 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Est–il possible de changer de librairie sans réécrire tout le code ? Est-ce possible de changer de langage?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4237782"/>
                  </a:ext>
                </a:extLst>
              </a:tr>
              <a:tr h="72376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Fonctionne en production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Est-ce facile de faire fonctionner l’inférence en production? Avec et sans GPU/TPU? Simplicité d’export en mode </a:t>
                      </a:r>
                      <a:r>
                        <a:rPr lang="fr-FR" sz="1600" dirty="0" err="1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tiny</a:t>
                      </a:r>
                      <a:r>
                        <a:rPr lang="fr-FR" sz="16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 dans les page web? Sur mobile? Difficultés rencontré lors des mise en production 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9923009"/>
                  </a:ext>
                </a:extLst>
              </a:tr>
              <a:tr h="57157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Performance / Coût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Est-ce que l’inférence/entraînement est rapide ? Demande beaucoup de ressources (RAM, CPU) 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6781586"/>
                  </a:ext>
                </a:extLst>
              </a:tr>
              <a:tr h="33831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Stabilité, Maturité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La librairie est-elle stable dans le temps?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910087"/>
                  </a:ext>
                </a:extLst>
              </a:tr>
              <a:tr h="8169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Maintenu</a:t>
                      </a:r>
                      <a:endParaRPr lang="fr-FR" sz="16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sz="160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Es ce que le projet est maintenu ? Par une communauté active, une entreprise 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2799578"/>
                  </a:ext>
                </a:extLst>
              </a:tr>
              <a:tr h="78844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Juridique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Est-ce que la License vous permet d’utiliser cette librairie, Framework 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6547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085445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BEEDA59-96E2-4136-8683-548B52B23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Use mono-repository git</a:t>
            </a:r>
          </a:p>
        </p:txBody>
      </p:sp>
      <p:graphicFrame>
        <p:nvGraphicFramePr>
          <p:cNvPr id="4" name="Tableau 4">
            <a:extLst>
              <a:ext uri="{FF2B5EF4-FFF2-40B4-BE49-F238E27FC236}">
                <a16:creationId xmlns:a16="http://schemas.microsoft.com/office/drawing/2014/main" id="{FDC4CB48-A0F7-458F-BA84-5D2E48138B6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34472976"/>
              </p:ext>
            </p:extLst>
          </p:nvPr>
        </p:nvGraphicFramePr>
        <p:xfrm>
          <a:off x="1293263" y="2356120"/>
          <a:ext cx="10283217" cy="252876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82609">
                  <a:extLst>
                    <a:ext uri="{9D8B030D-6E8A-4147-A177-3AD203B41FA5}">
                      <a16:colId xmlns:a16="http://schemas.microsoft.com/office/drawing/2014/main" val="1440320806"/>
                    </a:ext>
                  </a:extLst>
                </a:gridCol>
                <a:gridCol w="7900608">
                  <a:extLst>
                    <a:ext uri="{9D8B030D-6E8A-4147-A177-3AD203B41FA5}">
                      <a16:colId xmlns:a16="http://schemas.microsoft.com/office/drawing/2014/main" val="1689722939"/>
                    </a:ext>
                  </a:extLst>
                </a:gridCol>
              </a:tblGrid>
              <a:tr h="688047">
                <a:tc>
                  <a:txBody>
                    <a:bodyPr/>
                    <a:lstStyle/>
                    <a:p>
                      <a:r>
                        <a:rPr lang="fr-FR" sz="32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packages</a:t>
                      </a:r>
                      <a:endParaRPr lang="fr-FR" sz="3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45720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4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code commun entre la production et l’entrainement. Partage via des librairies local.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28132460"/>
                  </a:ext>
                </a:extLst>
              </a:tr>
              <a:tr h="701335">
                <a:tc>
                  <a:txBody>
                    <a:bodyPr/>
                    <a:lstStyle/>
                    <a:p>
                      <a:r>
                        <a:rPr lang="fr-FR" sz="32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production</a:t>
                      </a:r>
                      <a:endParaRPr lang="fr-FR" sz="3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45720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4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code de production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44188626"/>
                  </a:ext>
                </a:extLst>
              </a:tr>
              <a:tr h="1004471">
                <a:tc>
                  <a:txBody>
                    <a:bodyPr/>
                    <a:lstStyle/>
                    <a:p>
                      <a:r>
                        <a:rPr lang="fr-FR" sz="32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train</a:t>
                      </a:r>
                      <a:endParaRPr lang="fr-FR" sz="3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45720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4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code d’entrainement des IA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9187125"/>
                  </a:ext>
                </a:extLst>
              </a:tr>
            </a:tbl>
          </a:graphicData>
        </a:graphic>
      </p:graphicFrame>
      <p:pic>
        <p:nvPicPr>
          <p:cNvPr id="9" name="Image 8">
            <a:extLst>
              <a:ext uri="{FF2B5EF4-FFF2-40B4-BE49-F238E27FC236}">
                <a16:creationId xmlns:a16="http://schemas.microsoft.com/office/drawing/2014/main" id="{10400FE4-DFD7-482B-84D0-20D0C55143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638" y="2421203"/>
            <a:ext cx="631625" cy="719759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BFCC9427-4EC6-4366-B5D9-F43511273B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815" y="3215988"/>
            <a:ext cx="631625" cy="719759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F4A49E00-C55E-4FE1-97F6-B0E9037BEF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816" y="4050437"/>
            <a:ext cx="631625" cy="719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4336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095335C-C02F-4C51-A741-0F16FF2A2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0B644C5-AF2F-40BD-8590-BD029CC576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14492816-577E-4D28-923B-718169CD4DC7}"/>
              </a:ext>
            </a:extLst>
          </p:cNvPr>
          <p:cNvSpPr txBox="1"/>
          <p:nvPr/>
        </p:nvSpPr>
        <p:spPr>
          <a:xfrm>
            <a:off x="95250" y="644652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Jimmy </a:t>
            </a:r>
            <a:r>
              <a:rPr lang="en-US" dirty="0" err="1">
                <a:hlinkClick r:id="rId2"/>
              </a:rPr>
              <a:t>Verducci</a:t>
            </a:r>
            <a:r>
              <a:rPr lang="en-US" dirty="0">
                <a:hlinkClick r:id="rId2"/>
              </a:rPr>
              <a:t> sur Twitter : "@</a:t>
            </a:r>
            <a:r>
              <a:rPr lang="en-US" dirty="0" err="1">
                <a:hlinkClick r:id="rId2"/>
              </a:rPr>
              <a:t>davidfowl</a:t>
            </a:r>
            <a:r>
              <a:rPr lang="en-US" dirty="0">
                <a:hlinkClick r:id="rId2"/>
              </a:rPr>
              <a:t> Came across this on Twitter a while back. https://t.co/srHML3OCIm" / Twitter</a:t>
            </a:r>
            <a:endParaRPr lang="fr-FR" dirty="0"/>
          </a:p>
        </p:txBody>
      </p:sp>
      <p:pic>
        <p:nvPicPr>
          <p:cNvPr id="5122" name="Picture 2" descr="Image">
            <a:extLst>
              <a:ext uri="{FF2B5EF4-FFF2-40B4-BE49-F238E27FC236}">
                <a16:creationId xmlns:a16="http://schemas.microsoft.com/office/drawing/2014/main" id="{420C4165-58AD-44EA-A204-6763265A9C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0214" y="0"/>
            <a:ext cx="8024812" cy="6259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38735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A52CDD7-6A2F-4C0C-A201-D6518C846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37991FC-2462-468C-89B3-D4999520E5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1026" name="Picture 2" descr="Aucune description alternative pour cette image">
            <a:extLst>
              <a:ext uri="{FF2B5EF4-FFF2-40B4-BE49-F238E27FC236}">
                <a16:creationId xmlns:a16="http://schemas.microsoft.com/office/drawing/2014/main" id="{5AF18BAD-E54C-43AF-8E3D-F5F0B749FD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6088" y="0"/>
            <a:ext cx="62198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95776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414B902-8DAE-4F86-8BC5-B3D054EFB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Let’s</a:t>
            </a:r>
            <a:r>
              <a:rPr lang="fr-FR" dirty="0"/>
              <a:t> start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B59F4EF-1872-4BCA-B88C-6EAE41E61B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5F3E97A5-B788-4E49-AEE4-011C43D3E360}"/>
              </a:ext>
            </a:extLst>
          </p:cNvPr>
          <p:cNvSpPr txBox="1"/>
          <p:nvPr/>
        </p:nvSpPr>
        <p:spPr>
          <a:xfrm>
            <a:off x="731157" y="1628506"/>
            <a:ext cx="10729686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000" dirty="0">
                <a:hlinkClick r:id="rId3"/>
              </a:rPr>
              <a:t>https://github.com/guillaume-chervet/dataset-cats-dogs-others</a:t>
            </a:r>
            <a:endParaRPr lang="fr-FR" sz="4000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04DE6131-42A9-4C9E-AE2F-1D7D1653EB85}"/>
              </a:ext>
            </a:extLst>
          </p:cNvPr>
          <p:cNvSpPr txBox="1"/>
          <p:nvPr/>
        </p:nvSpPr>
        <p:spPr>
          <a:xfrm>
            <a:off x="731157" y="3198170"/>
            <a:ext cx="1008198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hlinkClick r:id="rId4"/>
              </a:rPr>
              <a:t>https://www.jetbrains.com/lp/pycharm-pro/</a:t>
            </a:r>
            <a:endParaRPr lang="fr-FR" sz="4000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11DED163-14B2-4BB3-86CE-7BE0D950DC83}"/>
              </a:ext>
            </a:extLst>
          </p:cNvPr>
          <p:cNvSpPr txBox="1"/>
          <p:nvPr/>
        </p:nvSpPr>
        <p:spPr>
          <a:xfrm>
            <a:off x="838199" y="4629538"/>
            <a:ext cx="1062264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000" dirty="0">
                <a:hlinkClick r:id="rId5"/>
              </a:rPr>
              <a:t>https://azure.microsoft.com/fr-fr/free/students/</a:t>
            </a:r>
            <a:endParaRPr lang="fr-FR" sz="4000" dirty="0"/>
          </a:p>
        </p:txBody>
      </p:sp>
    </p:spTree>
    <p:extLst>
      <p:ext uri="{BB962C8B-B14F-4D97-AF65-F5344CB8AC3E}">
        <p14:creationId xmlns:p14="http://schemas.microsoft.com/office/powerpoint/2010/main" val="42735252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9AC4BEE-8E5B-4D94-AFAB-4F4B76B2E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requirements.txt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F0511BF-8C6A-40C6-B005-01717A68B2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08CCD20F-4B4C-4DB1-876B-E4CE089045C1}"/>
              </a:ext>
            </a:extLst>
          </p:cNvPr>
          <p:cNvSpPr txBox="1"/>
          <p:nvPr/>
        </p:nvSpPr>
        <p:spPr>
          <a:xfrm>
            <a:off x="838199" y="1662262"/>
            <a:ext cx="109038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 err="1">
                <a:solidFill>
                  <a:schemeClr val="bg2">
                    <a:lumMod val="25000"/>
                  </a:schemeClr>
                </a:solidFill>
              </a:rPr>
              <a:t>pymupdf</a:t>
            </a:r>
            <a:r>
              <a:rPr lang="fr-FR" sz="4000" dirty="0">
                <a:solidFill>
                  <a:schemeClr val="bg2">
                    <a:lumMod val="25000"/>
                  </a:schemeClr>
                </a:solidFill>
              </a:rPr>
              <a:t>===1.21.1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1E292EAB-52FD-40C4-9DEF-6E5E604C11F2}"/>
              </a:ext>
            </a:extLst>
          </p:cNvPr>
          <p:cNvSpPr txBox="1"/>
          <p:nvPr/>
        </p:nvSpPr>
        <p:spPr>
          <a:xfrm>
            <a:off x="838199" y="3872300"/>
            <a:ext cx="61685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hlinkClick r:id="rId2"/>
              </a:rPr>
              <a:t>Tutorial — </a:t>
            </a:r>
            <a:r>
              <a:rPr lang="fr-FR" dirty="0" err="1">
                <a:hlinkClick r:id="rId2"/>
              </a:rPr>
              <a:t>PyMuPDF</a:t>
            </a:r>
            <a:r>
              <a:rPr lang="fr-FR" dirty="0">
                <a:hlinkClick r:id="rId2"/>
              </a:rPr>
              <a:t> 1.21.1 documentation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4469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92A6D67-FE76-4360-8317-BEA2D7814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Conda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B3ACFDC-A185-4738-8A43-6CCD891652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897EF37C-C984-477C-B187-2B9759FD00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36266"/>
            <a:ext cx="65" cy="184666"/>
          </a:xfrm>
          <a:prstGeom prst="rect">
            <a:avLst/>
          </a:prstGeom>
          <a:solidFill>
            <a:srgbClr val="EEEEE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839B24D2-7168-4D52-B681-9EAC248D0D89}"/>
              </a:ext>
            </a:extLst>
          </p:cNvPr>
          <p:cNvSpPr txBox="1"/>
          <p:nvPr/>
        </p:nvSpPr>
        <p:spPr>
          <a:xfrm>
            <a:off x="838199" y="1662262"/>
            <a:ext cx="1090385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altLang="fr-FR" sz="4000" dirty="0" err="1">
                <a:solidFill>
                  <a:schemeClr val="bg2">
                    <a:lumMod val="25000"/>
                  </a:schemeClr>
                </a:solidFill>
              </a:rPr>
              <a:t>conda</a:t>
            </a:r>
            <a:r>
              <a:rPr lang="fr-FR" altLang="fr-FR" sz="4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fr-FR" altLang="fr-FR" sz="4000" dirty="0" err="1">
                <a:solidFill>
                  <a:schemeClr val="bg2">
                    <a:lumMod val="25000"/>
                  </a:schemeClr>
                </a:solidFill>
              </a:rPr>
              <a:t>create</a:t>
            </a:r>
            <a:r>
              <a:rPr lang="fr-FR" altLang="fr-FR" sz="4000" dirty="0">
                <a:solidFill>
                  <a:schemeClr val="bg2">
                    <a:lumMod val="25000"/>
                  </a:schemeClr>
                </a:solidFill>
              </a:rPr>
              <a:t> --</a:t>
            </a:r>
            <a:r>
              <a:rPr lang="fr-FR" altLang="fr-FR" sz="4000" dirty="0" err="1">
                <a:solidFill>
                  <a:schemeClr val="bg2">
                    <a:lumMod val="25000"/>
                  </a:schemeClr>
                </a:solidFill>
              </a:rPr>
              <a:t>name</a:t>
            </a:r>
            <a:r>
              <a:rPr lang="fr-FR" altLang="fr-FR" sz="4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fr-FR" altLang="fr-FR" sz="4000" dirty="0" err="1">
                <a:solidFill>
                  <a:schemeClr val="bg2">
                    <a:lumMod val="25000"/>
                  </a:schemeClr>
                </a:solidFill>
              </a:rPr>
              <a:t>extractionenv</a:t>
            </a:r>
            <a:r>
              <a:rPr lang="fr-FR" altLang="fr-FR" sz="4000" dirty="0">
                <a:solidFill>
                  <a:schemeClr val="bg2">
                    <a:lumMod val="25000"/>
                  </a:schemeClr>
                </a:solidFill>
              </a:rPr>
              <a:t> python 3.10  --file requirements.txt </a:t>
            </a:r>
          </a:p>
          <a:p>
            <a:endParaRPr lang="fr-FR" altLang="fr-FR" sz="4000" dirty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fr-FR" sz="4000" dirty="0" err="1">
                <a:solidFill>
                  <a:schemeClr val="bg2">
                    <a:lumMod val="25000"/>
                  </a:schemeClr>
                </a:solidFill>
              </a:rPr>
              <a:t>conda</a:t>
            </a:r>
            <a:r>
              <a:rPr lang="fr-FR" sz="4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fr-FR" sz="4000" dirty="0" err="1">
                <a:solidFill>
                  <a:schemeClr val="bg2">
                    <a:lumMod val="25000"/>
                  </a:schemeClr>
                </a:solidFill>
              </a:rPr>
              <a:t>activate</a:t>
            </a:r>
            <a:r>
              <a:rPr lang="fr-FR" sz="4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fr-FR" altLang="fr-FR" sz="4000" dirty="0" err="1">
                <a:solidFill>
                  <a:schemeClr val="bg2">
                    <a:lumMod val="25000"/>
                  </a:schemeClr>
                </a:solidFill>
              </a:rPr>
              <a:t>extractionenv</a:t>
            </a:r>
            <a:endParaRPr lang="fr-FR" altLang="fr-FR" sz="4000" dirty="0">
              <a:solidFill>
                <a:schemeClr val="bg2">
                  <a:lumMod val="25000"/>
                </a:schemeClr>
              </a:solidFill>
            </a:endParaRPr>
          </a:p>
          <a:p>
            <a:endParaRPr lang="fr-FR" altLang="fr-FR" sz="4000" dirty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fr-FR" sz="4000" dirty="0" err="1">
                <a:solidFill>
                  <a:schemeClr val="bg2">
                    <a:lumMod val="25000"/>
                  </a:schemeClr>
                </a:solidFill>
              </a:rPr>
              <a:t>conda</a:t>
            </a:r>
            <a:r>
              <a:rPr lang="fr-FR" sz="4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fr-FR" sz="4000" dirty="0" err="1">
                <a:solidFill>
                  <a:schemeClr val="bg2">
                    <a:lumMod val="25000"/>
                  </a:schemeClr>
                </a:solidFill>
              </a:rPr>
              <a:t>env</a:t>
            </a:r>
            <a:r>
              <a:rPr lang="fr-FR" sz="4000" dirty="0">
                <a:solidFill>
                  <a:schemeClr val="bg2">
                    <a:lumMod val="25000"/>
                  </a:schemeClr>
                </a:solidFill>
              </a:rPr>
              <a:t> export &gt; </a:t>
            </a:r>
            <a:r>
              <a:rPr lang="fr-FR" sz="4000" dirty="0" err="1">
                <a:solidFill>
                  <a:schemeClr val="bg2">
                    <a:lumMod val="25000"/>
                  </a:schemeClr>
                </a:solidFill>
              </a:rPr>
              <a:t>environment.yml</a:t>
            </a:r>
            <a:r>
              <a:rPr lang="fr-FR" sz="4000" dirty="0">
                <a:solidFill>
                  <a:schemeClr val="bg2">
                    <a:lumMod val="25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655994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306C6D7-7EFB-4712-9774-0DA77B0B5F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AA133538-A84D-45B2-B0E2-C4D6E90183C0}"/>
              </a:ext>
            </a:extLst>
          </p:cNvPr>
          <p:cNvSpPr txBox="1"/>
          <p:nvPr/>
        </p:nvSpPr>
        <p:spPr>
          <a:xfrm>
            <a:off x="1195286" y="804457"/>
            <a:ext cx="9240485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>
                <a:solidFill>
                  <a:schemeClr val="bg2">
                    <a:lumMod val="25000"/>
                  </a:schemeClr>
                </a:solidFill>
              </a:rPr>
              <a:t>Tools</a:t>
            </a:r>
          </a:p>
          <a:p>
            <a:endParaRPr lang="fr-FR" sz="3600" dirty="0">
              <a:solidFill>
                <a:schemeClr val="bg2">
                  <a:lumMod val="25000"/>
                </a:schemeClr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fr-FR" sz="3600" dirty="0" err="1">
                <a:solidFill>
                  <a:schemeClr val="bg2">
                    <a:lumMod val="25000"/>
                  </a:schemeClr>
                </a:solidFill>
              </a:rPr>
              <a:t>Pycharm</a:t>
            </a:r>
            <a:endParaRPr lang="fr-FR" sz="3600" dirty="0">
              <a:solidFill>
                <a:schemeClr val="bg2">
                  <a:lumMod val="25000"/>
                </a:schemeClr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fr-FR" sz="3600" dirty="0">
                <a:solidFill>
                  <a:schemeClr val="bg2">
                    <a:lumMod val="25000"/>
                  </a:schemeClr>
                </a:solidFill>
              </a:rPr>
              <a:t>Python, </a:t>
            </a:r>
            <a:r>
              <a:rPr lang="fr-FR" sz="3600" dirty="0" err="1">
                <a:solidFill>
                  <a:schemeClr val="bg2">
                    <a:lumMod val="25000"/>
                  </a:schemeClr>
                </a:solidFill>
              </a:rPr>
              <a:t>pip</a:t>
            </a:r>
            <a:r>
              <a:rPr lang="fr-FR" sz="36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fr-FR" sz="3600" dirty="0" err="1">
                <a:solidFill>
                  <a:schemeClr val="bg2">
                    <a:lumMod val="25000"/>
                  </a:schemeClr>
                </a:solidFill>
              </a:rPr>
              <a:t>Conda</a:t>
            </a:r>
            <a:endParaRPr lang="fr-FR" sz="3600" dirty="0">
              <a:solidFill>
                <a:schemeClr val="bg2">
                  <a:lumMod val="25000"/>
                </a:schemeClr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fr-FR" sz="3600" dirty="0">
                <a:solidFill>
                  <a:schemeClr val="bg2">
                    <a:lumMod val="25000"/>
                  </a:schemeClr>
                </a:solidFill>
              </a:rPr>
              <a:t>Git &amp; </a:t>
            </a:r>
            <a:r>
              <a:rPr lang="fr-FR" sz="3600" dirty="0" err="1">
                <a:solidFill>
                  <a:schemeClr val="bg2">
                    <a:lumMod val="25000"/>
                  </a:schemeClr>
                </a:solidFill>
              </a:rPr>
              <a:t>Github</a:t>
            </a:r>
            <a:r>
              <a:rPr lang="fr-FR" sz="3600" dirty="0">
                <a:solidFill>
                  <a:schemeClr val="bg2">
                    <a:lumMod val="25000"/>
                  </a:schemeClr>
                </a:solidFill>
              </a:rPr>
              <a:t> &amp; </a:t>
            </a:r>
            <a:r>
              <a:rPr lang="fr-FR" sz="3600" dirty="0" err="1">
                <a:solidFill>
                  <a:schemeClr val="bg2">
                    <a:lumMod val="25000"/>
                  </a:schemeClr>
                </a:solidFill>
              </a:rPr>
              <a:t>Github</a:t>
            </a:r>
            <a:r>
              <a:rPr lang="fr-FR" sz="3600" dirty="0">
                <a:solidFill>
                  <a:schemeClr val="bg2">
                    <a:lumMod val="25000"/>
                  </a:schemeClr>
                </a:solidFill>
              </a:rPr>
              <a:t> Action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fr-FR" sz="3600" dirty="0" err="1">
                <a:solidFill>
                  <a:schemeClr val="bg2">
                    <a:lumMod val="25000"/>
                  </a:schemeClr>
                </a:solidFill>
              </a:rPr>
              <a:t>AzureML</a:t>
            </a:r>
            <a:endParaRPr lang="fr-FR" sz="3600" dirty="0">
              <a:solidFill>
                <a:schemeClr val="bg2">
                  <a:lumMod val="25000"/>
                </a:schemeClr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fr-FR" sz="3600" dirty="0">
                <a:solidFill>
                  <a:schemeClr val="bg2">
                    <a:lumMod val="25000"/>
                  </a:schemeClr>
                </a:solidFill>
              </a:rPr>
              <a:t>Docker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fr-FR" sz="3600" dirty="0" err="1">
                <a:solidFill>
                  <a:schemeClr val="bg2">
                    <a:lumMod val="25000"/>
                  </a:schemeClr>
                </a:solidFill>
              </a:rPr>
              <a:t>Kubernetes</a:t>
            </a:r>
            <a:r>
              <a:rPr lang="fr-FR" sz="3600" dirty="0">
                <a:solidFill>
                  <a:schemeClr val="bg2">
                    <a:lumMod val="25000"/>
                  </a:schemeClr>
                </a:solidFill>
              </a:rPr>
              <a:t> &amp; </a:t>
            </a:r>
            <a:r>
              <a:rPr lang="fr-FR" sz="3600" dirty="0" err="1">
                <a:solidFill>
                  <a:schemeClr val="bg2">
                    <a:lumMod val="25000"/>
                  </a:schemeClr>
                </a:solidFill>
              </a:rPr>
              <a:t>OpenShift</a:t>
            </a:r>
            <a:endParaRPr lang="fr-FR" sz="3600" dirty="0">
              <a:solidFill>
                <a:schemeClr val="bg2">
                  <a:lumMod val="25000"/>
                </a:schemeClr>
              </a:solidFill>
            </a:endParaRPr>
          </a:p>
          <a:p>
            <a:endParaRPr lang="fr-FR" sz="3600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75925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70AFBF4-EC76-4979-9D0D-54E7D4656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Unittest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AB4BF01-C0FB-493C-8A06-D57622B0B4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2F999DE5-FF2B-421B-9165-73C51AAF3CA0}"/>
              </a:ext>
            </a:extLst>
          </p:cNvPr>
          <p:cNvSpPr txBox="1"/>
          <p:nvPr/>
        </p:nvSpPr>
        <p:spPr>
          <a:xfrm>
            <a:off x="838200" y="5047120"/>
            <a:ext cx="61685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 err="1">
                <a:hlinkClick r:id="rId2"/>
              </a:rPr>
              <a:t>unittest</a:t>
            </a:r>
            <a:r>
              <a:rPr lang="fr-FR" dirty="0">
                <a:hlinkClick r:id="rId2"/>
              </a:rPr>
              <a:t> — Unit </a:t>
            </a:r>
            <a:r>
              <a:rPr lang="fr-FR" dirty="0" err="1">
                <a:hlinkClick r:id="rId2"/>
              </a:rPr>
              <a:t>testing</a:t>
            </a:r>
            <a:r>
              <a:rPr lang="fr-FR" dirty="0">
                <a:hlinkClick r:id="rId2"/>
              </a:rPr>
              <a:t> </a:t>
            </a:r>
            <a:r>
              <a:rPr lang="fr-FR" dirty="0" err="1">
                <a:hlinkClick r:id="rId2"/>
              </a:rPr>
              <a:t>framework</a:t>
            </a:r>
            <a:r>
              <a:rPr lang="fr-FR" dirty="0">
                <a:hlinkClick r:id="rId2"/>
              </a:rPr>
              <a:t> — Python 3.11.1 documentation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944210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EAF4C6D-9DAC-4EFD-9C06-66DAFBCE3F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E9C9CCEF-5CE0-4066-B4FF-0838421B2C4E}"/>
              </a:ext>
            </a:extLst>
          </p:cNvPr>
          <p:cNvSpPr txBox="1"/>
          <p:nvPr/>
        </p:nvSpPr>
        <p:spPr>
          <a:xfrm>
            <a:off x="1059606" y="309794"/>
            <a:ext cx="10072788" cy="68018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 err="1">
                <a:solidFill>
                  <a:schemeClr val="bg2">
                    <a:lumMod val="25000"/>
                  </a:schemeClr>
                </a:solidFill>
              </a:rPr>
              <a:t>Competences</a:t>
            </a:r>
            <a:endParaRPr lang="fr-FR" sz="4000" dirty="0">
              <a:solidFill>
                <a:schemeClr val="bg2">
                  <a:lumMod val="25000"/>
                </a:schemeClr>
              </a:solidFill>
            </a:endParaRPr>
          </a:p>
          <a:p>
            <a:endParaRPr lang="fr-FR" sz="4000" dirty="0">
              <a:solidFill>
                <a:schemeClr val="bg2">
                  <a:lumMod val="25000"/>
                </a:schemeClr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fr-FR" sz="4000" dirty="0">
                <a:solidFill>
                  <a:schemeClr val="bg2">
                    <a:lumMod val="25000"/>
                  </a:schemeClr>
                </a:solidFill>
              </a:rPr>
              <a:t>Code / </a:t>
            </a:r>
            <a:r>
              <a:rPr lang="fr-FR" sz="4000" dirty="0" err="1">
                <a:solidFill>
                  <a:schemeClr val="bg2">
                    <a:lumMod val="25000"/>
                  </a:schemeClr>
                </a:solidFill>
              </a:rPr>
              <a:t>Debug</a:t>
            </a:r>
            <a:endParaRPr lang="fr-FR" sz="4000" dirty="0">
              <a:solidFill>
                <a:schemeClr val="bg2">
                  <a:lumMod val="25000"/>
                </a:schemeClr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fr-FR" sz="4000" dirty="0">
                <a:solidFill>
                  <a:schemeClr val="bg2">
                    <a:lumMod val="25000"/>
                  </a:schemeClr>
                </a:solidFill>
              </a:rPr>
              <a:t>Test Driven </a:t>
            </a:r>
            <a:r>
              <a:rPr lang="fr-FR" sz="4000" dirty="0" err="1">
                <a:solidFill>
                  <a:schemeClr val="bg2">
                    <a:lumMod val="25000"/>
                  </a:schemeClr>
                </a:solidFill>
              </a:rPr>
              <a:t>Development</a:t>
            </a:r>
            <a:endParaRPr lang="fr-FR" sz="4000" dirty="0">
              <a:solidFill>
                <a:schemeClr val="bg2">
                  <a:lumMod val="25000"/>
                </a:schemeClr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fr-FR" sz="4000" dirty="0">
                <a:solidFill>
                  <a:schemeClr val="bg2">
                    <a:lumMod val="25000"/>
                  </a:schemeClr>
                </a:solidFill>
              </a:rPr>
              <a:t>Clean Code, Inversion Of </a:t>
            </a:r>
            <a:r>
              <a:rPr lang="fr-FR" sz="4000" dirty="0" err="1">
                <a:solidFill>
                  <a:schemeClr val="bg2">
                    <a:lumMod val="25000"/>
                  </a:schemeClr>
                </a:solidFill>
              </a:rPr>
              <a:t>Dependence</a:t>
            </a:r>
            <a:r>
              <a:rPr lang="fr-FR" sz="40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fr-FR" sz="4000" dirty="0" err="1">
                <a:solidFill>
                  <a:schemeClr val="bg2">
                    <a:lumMod val="25000"/>
                  </a:schemeClr>
                </a:solidFill>
              </a:rPr>
              <a:t>Functional</a:t>
            </a:r>
            <a:r>
              <a:rPr lang="fr-FR" sz="4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fr-FR" sz="4000" dirty="0" err="1">
                <a:solidFill>
                  <a:schemeClr val="bg2">
                    <a:lumMod val="25000"/>
                  </a:schemeClr>
                </a:solidFill>
              </a:rPr>
              <a:t>Programing</a:t>
            </a:r>
            <a:endParaRPr lang="fr-FR" sz="4000" dirty="0">
              <a:solidFill>
                <a:schemeClr val="bg2">
                  <a:lumMod val="25000"/>
                </a:schemeClr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fr-FR" sz="4000" dirty="0" err="1">
                <a:solidFill>
                  <a:schemeClr val="bg2">
                    <a:lumMod val="25000"/>
                  </a:schemeClr>
                </a:solidFill>
              </a:rPr>
              <a:t>Build</a:t>
            </a:r>
            <a:r>
              <a:rPr lang="fr-FR" sz="4000" dirty="0">
                <a:solidFill>
                  <a:schemeClr val="bg2">
                    <a:lumMod val="25000"/>
                  </a:schemeClr>
                </a:solidFill>
              </a:rPr>
              <a:t> &amp; </a:t>
            </a:r>
            <a:r>
              <a:rPr lang="fr-FR" sz="4000" dirty="0" err="1">
                <a:solidFill>
                  <a:schemeClr val="bg2">
                    <a:lumMod val="25000"/>
                  </a:schemeClr>
                </a:solidFill>
              </a:rPr>
              <a:t>Publish</a:t>
            </a:r>
            <a:r>
              <a:rPr lang="fr-FR" sz="4000" dirty="0">
                <a:solidFill>
                  <a:schemeClr val="bg2">
                    <a:lumMod val="25000"/>
                  </a:schemeClr>
                </a:solidFill>
              </a:rPr>
              <a:t> packages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fr-FR" sz="4000" dirty="0">
                <a:solidFill>
                  <a:schemeClr val="bg2">
                    <a:lumMod val="25000"/>
                  </a:schemeClr>
                </a:solidFill>
              </a:rPr>
              <a:t>Git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fr-FR" sz="4000" dirty="0">
                <a:solidFill>
                  <a:schemeClr val="bg2">
                    <a:lumMod val="25000"/>
                  </a:schemeClr>
                </a:solidFill>
              </a:rPr>
              <a:t>Linux Bash</a:t>
            </a:r>
          </a:p>
          <a:p>
            <a:endParaRPr lang="fr-FR" sz="4000" dirty="0">
              <a:solidFill>
                <a:schemeClr val="bg2">
                  <a:lumMod val="25000"/>
                </a:schemeClr>
              </a:solidFill>
            </a:endParaRPr>
          </a:p>
          <a:p>
            <a:endParaRPr lang="fr-FR" sz="3600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00402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306C6D7-7EFB-4712-9774-0DA77B0B5F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AA133538-A84D-45B2-B0E2-C4D6E90183C0}"/>
              </a:ext>
            </a:extLst>
          </p:cNvPr>
          <p:cNvSpPr txBox="1"/>
          <p:nvPr/>
        </p:nvSpPr>
        <p:spPr>
          <a:xfrm>
            <a:off x="1059606" y="423456"/>
            <a:ext cx="10072788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>
                <a:solidFill>
                  <a:schemeClr val="bg2">
                    <a:lumMod val="25000"/>
                  </a:schemeClr>
                </a:solidFill>
              </a:rPr>
              <a:t>Le nom de notre compagnie : </a:t>
            </a:r>
            <a:r>
              <a:rPr lang="fr-FR" sz="4000" dirty="0" err="1">
                <a:solidFill>
                  <a:schemeClr val="bg2">
                    <a:lumMod val="25000"/>
                  </a:schemeClr>
                </a:solidFill>
              </a:rPr>
              <a:t>MLOps</a:t>
            </a:r>
            <a:endParaRPr lang="fr-FR" sz="4000" dirty="0">
              <a:solidFill>
                <a:schemeClr val="bg2">
                  <a:lumMod val="25000"/>
                </a:schemeClr>
              </a:solidFill>
            </a:endParaRPr>
          </a:p>
          <a:p>
            <a:endParaRPr lang="fr-FR" sz="4000" dirty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fr-FR" sz="4000" dirty="0">
                <a:solidFill>
                  <a:schemeClr val="bg2">
                    <a:lumMod val="25000"/>
                  </a:schemeClr>
                </a:solidFill>
              </a:rPr>
              <a:t>Aujourd’hui une équipe d’indexeur reçoivent des 10 000 fichiers PDF par jour contenant soit des chats ou des chiens ou autres chose.</a:t>
            </a:r>
          </a:p>
          <a:p>
            <a:endParaRPr lang="fr-FR" sz="4000" dirty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fr-FR" sz="4000" dirty="0">
                <a:solidFill>
                  <a:schemeClr val="bg2">
                    <a:lumMod val="25000"/>
                  </a:schemeClr>
                </a:solidFill>
              </a:rPr>
              <a:t>Ils doivent ouvrir manuellement chaque PDF pour les classifier.</a:t>
            </a:r>
          </a:p>
          <a:p>
            <a:endParaRPr lang="fr-FR" sz="4000" dirty="0">
              <a:solidFill>
                <a:schemeClr val="bg2">
                  <a:lumMod val="25000"/>
                </a:schemeClr>
              </a:solidFill>
            </a:endParaRPr>
          </a:p>
          <a:p>
            <a:endParaRPr lang="fr-FR" sz="3600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056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AB59467D-2888-4F40-8EBD-E6F627A6D1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2483" y="145044"/>
            <a:ext cx="1990165" cy="283099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19">
            <a:extLst>
              <a:ext uri="{FF2B5EF4-FFF2-40B4-BE49-F238E27FC236}">
                <a16:creationId xmlns:a16="http://schemas.microsoft.com/office/drawing/2014/main" id="{3B7F4F27-32F8-431F-A2DA-BBED9E8459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0999" y="2198890"/>
            <a:ext cx="1550895" cy="1577789"/>
          </a:xfrm>
          <a:prstGeom prst="rect">
            <a:avLst/>
          </a:prstGeom>
        </p:spPr>
      </p:pic>
      <p:pic>
        <p:nvPicPr>
          <p:cNvPr id="86" name="Picture 2" descr="MuPDF Reviews">
            <a:extLst>
              <a:ext uri="{FF2B5EF4-FFF2-40B4-BE49-F238E27FC236}">
                <a16:creationId xmlns:a16="http://schemas.microsoft.com/office/drawing/2014/main" id="{171DDC90-B01F-46C2-B35B-694857803B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5101" y="3848915"/>
            <a:ext cx="416731" cy="551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A235EDC-B5FC-4704-9EC6-2A580E5327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2050" name="Picture 2" descr="Weird Cat Behaviors Explained - Pets Reporter">
            <a:extLst>
              <a:ext uri="{FF2B5EF4-FFF2-40B4-BE49-F238E27FC236}">
                <a16:creationId xmlns:a16="http://schemas.microsoft.com/office/drawing/2014/main" id="{E7737FA2-20A0-41AF-A01F-61DA3F1318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8355" y="801926"/>
            <a:ext cx="1923489" cy="1282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0" name="Arrow: Right 27">
            <a:extLst>
              <a:ext uri="{FF2B5EF4-FFF2-40B4-BE49-F238E27FC236}">
                <a16:creationId xmlns:a16="http://schemas.microsoft.com/office/drawing/2014/main" id="{21AF25E1-9707-440D-A3E4-E99E3B944E0F}"/>
              </a:ext>
            </a:extLst>
          </p:cNvPr>
          <p:cNvSpPr/>
          <p:nvPr/>
        </p:nvSpPr>
        <p:spPr>
          <a:xfrm>
            <a:off x="7323954" y="2570234"/>
            <a:ext cx="1923488" cy="987701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34">
            <a:extLst>
              <a:ext uri="{FF2B5EF4-FFF2-40B4-BE49-F238E27FC236}">
                <a16:creationId xmlns:a16="http://schemas.microsoft.com/office/drawing/2014/main" id="{7BAAC8AA-772D-4F88-86CE-8382BDE4EFB9}"/>
              </a:ext>
            </a:extLst>
          </p:cNvPr>
          <p:cNvSpPr txBox="1"/>
          <p:nvPr/>
        </p:nvSpPr>
        <p:spPr>
          <a:xfrm>
            <a:off x="7520331" y="2879420"/>
            <a:ext cx="153073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Classification</a:t>
            </a:r>
          </a:p>
        </p:txBody>
      </p:sp>
      <p:sp>
        <p:nvSpPr>
          <p:cNvPr id="62" name="Arrow: Right 27">
            <a:extLst>
              <a:ext uri="{FF2B5EF4-FFF2-40B4-BE49-F238E27FC236}">
                <a16:creationId xmlns:a16="http://schemas.microsoft.com/office/drawing/2014/main" id="{CFEC115A-42D3-4BAE-BC17-826E3D251B07}"/>
              </a:ext>
            </a:extLst>
          </p:cNvPr>
          <p:cNvSpPr/>
          <p:nvPr/>
        </p:nvSpPr>
        <p:spPr>
          <a:xfrm>
            <a:off x="2708261" y="2570234"/>
            <a:ext cx="1923488" cy="987701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TextBox 34">
            <a:extLst>
              <a:ext uri="{FF2B5EF4-FFF2-40B4-BE49-F238E27FC236}">
                <a16:creationId xmlns:a16="http://schemas.microsoft.com/office/drawing/2014/main" id="{24467F42-CB8C-4DCC-8D78-DA1A86BF7586}"/>
              </a:ext>
            </a:extLst>
          </p:cNvPr>
          <p:cNvSpPr txBox="1"/>
          <p:nvPr/>
        </p:nvSpPr>
        <p:spPr>
          <a:xfrm>
            <a:off x="2970831" y="2879420"/>
            <a:ext cx="132663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Extraction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FA7AE340-CC40-42CE-A554-5630E6802876}"/>
              </a:ext>
            </a:extLst>
          </p:cNvPr>
          <p:cNvSpPr txBox="1"/>
          <p:nvPr/>
        </p:nvSpPr>
        <p:spPr>
          <a:xfrm>
            <a:off x="9467279" y="801926"/>
            <a:ext cx="199016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>
                <a:solidFill>
                  <a:srgbClr val="92D050"/>
                </a:solidFill>
              </a:rPr>
              <a:t>Page 1: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3200" b="1" dirty="0">
                <a:solidFill>
                  <a:srgbClr val="92D050"/>
                </a:solidFill>
              </a:rPr>
              <a:t>Cat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3200" dirty="0">
                <a:solidFill>
                  <a:schemeClr val="bg1">
                    <a:lumMod val="65000"/>
                  </a:schemeClr>
                </a:solidFill>
              </a:rPr>
              <a:t>Dog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3200" dirty="0" err="1">
                <a:solidFill>
                  <a:schemeClr val="bg1">
                    <a:lumMod val="65000"/>
                  </a:schemeClr>
                </a:solidFill>
              </a:rPr>
              <a:t>Other</a:t>
            </a:r>
            <a:endParaRPr lang="fr-FR" sz="3200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32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fr-FR" sz="3200" b="1" dirty="0">
                <a:solidFill>
                  <a:srgbClr val="92D050"/>
                </a:solidFill>
              </a:rPr>
              <a:t>Page2: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3200" dirty="0">
                <a:solidFill>
                  <a:schemeClr val="bg1">
                    <a:lumMod val="65000"/>
                  </a:schemeClr>
                </a:solidFill>
              </a:rPr>
              <a:t>Cat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3200" b="1" dirty="0">
                <a:solidFill>
                  <a:srgbClr val="92D050"/>
                </a:solidFill>
              </a:rPr>
              <a:t>Dog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3200" dirty="0" err="1">
                <a:solidFill>
                  <a:schemeClr val="bg1">
                    <a:lumMod val="65000"/>
                  </a:schemeClr>
                </a:solidFill>
              </a:rPr>
              <a:t>Other</a:t>
            </a:r>
            <a:endParaRPr lang="fr-FR" sz="32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90D7D54E-2BFB-475B-951A-96FF684692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5018" y="3253767"/>
            <a:ext cx="1990165" cy="283099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8875D896-F078-4592-AEDC-5D40819B4F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47751" y="3737007"/>
            <a:ext cx="2065469" cy="1792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0482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37C7BAC-A4BB-466F-B5E0-0F31DC33A2BA}"/>
              </a:ext>
            </a:extLst>
          </p:cNvPr>
          <p:cNvSpPr/>
          <p:nvPr/>
        </p:nvSpPr>
        <p:spPr>
          <a:xfrm>
            <a:off x="1035602" y="1630680"/>
            <a:ext cx="5060398" cy="4191762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4800"/>
              <a:t>Train a model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1CCF4AC-DA94-4498-BE47-177022FF3DED}"/>
              </a:ext>
            </a:extLst>
          </p:cNvPr>
          <p:cNvSpPr/>
          <p:nvPr/>
        </p:nvSpPr>
        <p:spPr>
          <a:xfrm>
            <a:off x="1308475" y="2834640"/>
            <a:ext cx="2161688" cy="173736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4800" dirty="0"/>
              <a:t>13 000</a:t>
            </a:r>
            <a:br>
              <a:rPr lang="en-US" sz="4800" dirty="0"/>
            </a:br>
            <a:r>
              <a:rPr lang="en-US" sz="4800" dirty="0"/>
              <a:t>train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0DECDDC-5D77-4E50-BCAD-9BCA32AB687A}"/>
              </a:ext>
            </a:extLst>
          </p:cNvPr>
          <p:cNvSpPr/>
          <p:nvPr/>
        </p:nvSpPr>
        <p:spPr>
          <a:xfrm>
            <a:off x="3743035" y="2834640"/>
            <a:ext cx="2161688" cy="173736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4800" dirty="0"/>
              <a:t> 4 000</a:t>
            </a:r>
            <a:br>
              <a:rPr lang="en-US" sz="4800" dirty="0"/>
            </a:br>
            <a:r>
              <a:rPr lang="en-US" sz="4800" dirty="0"/>
              <a:t>test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CDEE3C6-8AA6-4A2E-926E-28CAC6FE75AF}"/>
              </a:ext>
            </a:extLst>
          </p:cNvPr>
          <p:cNvSpPr/>
          <p:nvPr/>
        </p:nvSpPr>
        <p:spPr>
          <a:xfrm>
            <a:off x="8092440" y="2834640"/>
            <a:ext cx="2911558" cy="173736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4800"/>
              <a:t>3 000</a:t>
            </a:r>
            <a:br>
              <a:rPr lang="en-US" sz="4800"/>
            </a:br>
            <a:r>
              <a:rPr lang="en-US" sz="4800"/>
              <a:t>validation</a:t>
            </a:r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7F72AA1E-01A3-4603-98F8-68ABC00C55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4650"/>
            <a:ext cx="10515600" cy="1325563"/>
          </a:xfrm>
        </p:spPr>
        <p:txBody>
          <a:bodyPr/>
          <a:lstStyle/>
          <a:p>
            <a:pPr algn="ctr"/>
            <a:r>
              <a:rPr lang="en-US">
                <a:solidFill>
                  <a:schemeClr val="bg2">
                    <a:lumMod val="25000"/>
                  </a:schemeClr>
                </a:solidFill>
              </a:rPr>
              <a:t>Dataset of 20 000 files</a:t>
            </a:r>
          </a:p>
        </p:txBody>
      </p:sp>
      <p:pic>
        <p:nvPicPr>
          <p:cNvPr id="12" name="Espace réservé du contenu 5">
            <a:extLst>
              <a:ext uri="{FF2B5EF4-FFF2-40B4-BE49-F238E27FC236}">
                <a16:creationId xmlns:a16="http://schemas.microsoft.com/office/drawing/2014/main" id="{A33FDF19-2F5D-4F58-B63B-E6F000A4251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07" t="-1" r="16058" b="-2621"/>
          <a:stretch/>
        </p:blipFill>
        <p:spPr>
          <a:xfrm>
            <a:off x="5407566" y="1836620"/>
            <a:ext cx="523428" cy="426043"/>
          </a:xfrm>
          <a:prstGeom prst="rect">
            <a:avLst/>
          </a:prstGeom>
          <a:effectLst>
            <a:outerShdw algn="ctr" rotWithShape="0">
              <a:srgbClr val="000000"/>
            </a:outerShdw>
          </a:effectLst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EE944F24-7988-4AAE-9481-219DB5FF523C}"/>
              </a:ext>
            </a:extLst>
          </p:cNvPr>
          <p:cNvSpPr txBox="1"/>
          <p:nvPr/>
        </p:nvSpPr>
        <p:spPr>
          <a:xfrm>
            <a:off x="9319052" y="-6227"/>
            <a:ext cx="2864384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/>
              <a:t>Deep Learning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2A4BEC6-78F0-4D40-8C4F-1567F3F016F8}"/>
              </a:ext>
            </a:extLst>
          </p:cNvPr>
          <p:cNvSpPr/>
          <p:nvPr/>
        </p:nvSpPr>
        <p:spPr>
          <a:xfrm>
            <a:off x="95250" y="6604378"/>
            <a:ext cx="6305550" cy="2536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5839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BD349E9-C2EF-4C3B-88B5-3F0730671A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75C3168A-517A-4AC7-AC6F-FAD4AC5D738C}"/>
              </a:ext>
            </a:extLst>
          </p:cNvPr>
          <p:cNvSpPr txBox="1"/>
          <p:nvPr/>
        </p:nvSpPr>
        <p:spPr>
          <a:xfrm>
            <a:off x="1090511" y="671107"/>
            <a:ext cx="7691539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>
                <a:solidFill>
                  <a:schemeClr val="bg2">
                    <a:lumMod val="25000"/>
                  </a:schemeClr>
                </a:solidFill>
              </a:rPr>
              <a:t>Profiles:</a:t>
            </a:r>
          </a:p>
          <a:p>
            <a:endParaRPr lang="fr-FR" sz="2400" dirty="0">
              <a:solidFill>
                <a:schemeClr val="bg2">
                  <a:lumMod val="25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3600" dirty="0">
                <a:solidFill>
                  <a:schemeClr val="bg2">
                    <a:lumMod val="25000"/>
                  </a:schemeClr>
                </a:solidFill>
              </a:rPr>
              <a:t>Data </a:t>
            </a:r>
            <a:r>
              <a:rPr lang="fr-FR" sz="3600" dirty="0" err="1">
                <a:solidFill>
                  <a:schemeClr val="bg2">
                    <a:lumMod val="25000"/>
                  </a:schemeClr>
                </a:solidFill>
              </a:rPr>
              <a:t>Engineer</a:t>
            </a:r>
            <a:endParaRPr lang="fr-FR" sz="3600" dirty="0">
              <a:solidFill>
                <a:schemeClr val="bg2">
                  <a:lumMod val="25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3600" dirty="0">
                <a:solidFill>
                  <a:schemeClr val="bg2">
                    <a:lumMod val="25000"/>
                  </a:schemeClr>
                </a:solidFill>
              </a:rPr>
              <a:t>Data </a:t>
            </a:r>
            <a:r>
              <a:rPr lang="fr-FR" sz="3600" dirty="0" err="1">
                <a:solidFill>
                  <a:schemeClr val="bg2">
                    <a:lumMod val="25000"/>
                  </a:schemeClr>
                </a:solidFill>
              </a:rPr>
              <a:t>Scientist</a:t>
            </a:r>
            <a:endParaRPr lang="fr-FR" sz="3600" dirty="0">
              <a:solidFill>
                <a:schemeClr val="bg2">
                  <a:lumMod val="25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3600" dirty="0">
                <a:solidFill>
                  <a:schemeClr val="bg2">
                    <a:lumMod val="25000"/>
                  </a:schemeClr>
                </a:solidFill>
              </a:rPr>
              <a:t>ML </a:t>
            </a:r>
            <a:r>
              <a:rPr lang="fr-FR" sz="3600" dirty="0" err="1">
                <a:solidFill>
                  <a:schemeClr val="bg2">
                    <a:lumMod val="25000"/>
                  </a:schemeClr>
                </a:solidFill>
              </a:rPr>
              <a:t>Enginner</a:t>
            </a:r>
            <a:endParaRPr lang="fr-FR" sz="3600" dirty="0">
              <a:solidFill>
                <a:schemeClr val="bg2">
                  <a:lumMod val="25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3600" dirty="0">
                <a:solidFill>
                  <a:schemeClr val="bg2">
                    <a:lumMod val="25000"/>
                  </a:schemeClr>
                </a:solidFill>
              </a:rPr>
              <a:t>Ops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3600" dirty="0">
                <a:solidFill>
                  <a:schemeClr val="bg2">
                    <a:lumMod val="25000"/>
                  </a:schemeClr>
                </a:solidFill>
              </a:rPr>
              <a:t>Product </a:t>
            </a:r>
            <a:r>
              <a:rPr lang="fr-FR" sz="3600" dirty="0" err="1">
                <a:solidFill>
                  <a:schemeClr val="bg2">
                    <a:lumMod val="25000"/>
                  </a:schemeClr>
                </a:solidFill>
              </a:rPr>
              <a:t>Owner</a:t>
            </a:r>
            <a:endParaRPr lang="fr-FR" sz="3600" dirty="0">
              <a:solidFill>
                <a:schemeClr val="bg2">
                  <a:lumMod val="25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3600" dirty="0">
                <a:solidFill>
                  <a:schemeClr val="bg2">
                    <a:lumMod val="25000"/>
                  </a:schemeClr>
                </a:solidFill>
              </a:rPr>
              <a:t>Business</a:t>
            </a:r>
          </a:p>
        </p:txBody>
      </p:sp>
    </p:spTree>
    <p:extLst>
      <p:ext uri="{BB962C8B-B14F-4D97-AF65-F5344CB8AC3E}">
        <p14:creationId xmlns:p14="http://schemas.microsoft.com/office/powerpoint/2010/main" val="15136618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7E31E62-668D-44EC-915A-5291D313BD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3CCFB5E7-F2F0-4705-8803-6BB65DA58B62}"/>
              </a:ext>
            </a:extLst>
          </p:cNvPr>
          <p:cNvSpPr txBox="1"/>
          <p:nvPr/>
        </p:nvSpPr>
        <p:spPr>
          <a:xfrm>
            <a:off x="1119086" y="1433107"/>
            <a:ext cx="1062463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>
                <a:solidFill>
                  <a:schemeClr val="bg2">
                    <a:lumMod val="25000"/>
                  </a:schemeClr>
                </a:solidFill>
              </a:rPr>
              <a:t>MLOps</a:t>
            </a:r>
            <a:r>
              <a:rPr lang="en-US" sz="4000" dirty="0">
                <a:solidFill>
                  <a:schemeClr val="bg2">
                    <a:lumMod val="25000"/>
                  </a:schemeClr>
                </a:solidFill>
              </a:rPr>
              <a:t> is involved in the entire life cycle of an AI project. This is all that will allow your AI project to go into production and then keep your project in production.</a:t>
            </a:r>
          </a:p>
          <a:p>
            <a:endParaRPr lang="en-US" sz="4000" dirty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en-US" sz="4000" dirty="0">
                <a:solidFill>
                  <a:schemeClr val="bg2">
                    <a:lumMod val="25000"/>
                  </a:schemeClr>
                </a:solidFill>
              </a:rPr>
              <a:t>No </a:t>
            </a:r>
            <a:r>
              <a:rPr lang="en-US" sz="4000" dirty="0" err="1">
                <a:solidFill>
                  <a:schemeClr val="bg2">
                    <a:lumMod val="25000"/>
                  </a:schemeClr>
                </a:solidFill>
              </a:rPr>
              <a:t>MLOps</a:t>
            </a:r>
            <a:r>
              <a:rPr lang="en-US" sz="4000" dirty="0">
                <a:solidFill>
                  <a:schemeClr val="bg2">
                    <a:lumMod val="25000"/>
                  </a:schemeClr>
                </a:solidFill>
              </a:rPr>
              <a:t>, no production.</a:t>
            </a:r>
          </a:p>
        </p:txBody>
      </p:sp>
    </p:spTree>
    <p:extLst>
      <p:ext uri="{BB962C8B-B14F-4D97-AF65-F5344CB8AC3E}">
        <p14:creationId xmlns:p14="http://schemas.microsoft.com/office/powerpoint/2010/main" val="31392954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49FC063-B284-4E8F-A1F7-CB6ABC304A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24B3861-1795-4B38-81CB-91194C1BB1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4889883E-4EB1-40B1-8CF5-05A87CD9417B}"/>
              </a:ext>
            </a:extLst>
          </p:cNvPr>
          <p:cNvSpPr txBox="1"/>
          <p:nvPr/>
        </p:nvSpPr>
        <p:spPr>
          <a:xfrm>
            <a:off x="1080986" y="1833157"/>
            <a:ext cx="1062463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2">
                    <a:lumMod val="25000"/>
                  </a:schemeClr>
                </a:solidFill>
              </a:rPr>
              <a:t>The deliverable of a project is not the AI model, it's how the AI model is generated.</a:t>
            </a:r>
          </a:p>
          <a:p>
            <a:endParaRPr lang="en-US" sz="4000" dirty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en-US" sz="4000" dirty="0">
                <a:solidFill>
                  <a:schemeClr val="bg2">
                    <a:lumMod val="25000"/>
                  </a:schemeClr>
                </a:solidFill>
              </a:rPr>
              <a:t>The model must be reproducible.</a:t>
            </a:r>
          </a:p>
        </p:txBody>
      </p:sp>
    </p:spTree>
    <p:extLst>
      <p:ext uri="{BB962C8B-B14F-4D97-AF65-F5344CB8AC3E}">
        <p14:creationId xmlns:p14="http://schemas.microsoft.com/office/powerpoint/2010/main" val="42124153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ES">
      <a:dk1>
        <a:srgbClr val="2D293E"/>
      </a:dk1>
      <a:lt1>
        <a:srgbClr val="FFFFFF"/>
      </a:lt1>
      <a:dk2>
        <a:srgbClr val="44546A"/>
      </a:dk2>
      <a:lt2>
        <a:srgbClr val="FDFEFF"/>
      </a:lt2>
      <a:accent1>
        <a:srgbClr val="FE6C45"/>
      </a:accent1>
      <a:accent2>
        <a:srgbClr val="0DBBD6"/>
      </a:accent2>
      <a:accent3>
        <a:srgbClr val="FEE9D6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Franklin Gothic">
      <a:majorFont>
        <a:latin typeface="Franklin Gothic Medium" panose="020B0603020102020204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BE0F011240A094E827BA56BE9109944" ma:contentTypeVersion="13" ma:contentTypeDescription="Create a new document." ma:contentTypeScope="" ma:versionID="5dc1144dd420c1d8a9ebf51c7358c8f0">
  <xsd:schema xmlns:xsd="http://www.w3.org/2001/XMLSchema" xmlns:xs="http://www.w3.org/2001/XMLSchema" xmlns:p="http://schemas.microsoft.com/office/2006/metadata/properties" xmlns:ns3="03cb9dc2-e9ea-44ac-afed-001b6fad4f36" xmlns:ns4="d0879fa5-f2db-41a7-8861-4a44e7ee3b24" targetNamespace="http://schemas.microsoft.com/office/2006/metadata/properties" ma:root="true" ma:fieldsID="6dda18631f78ef64168f1da1c53d30ff" ns3:_="" ns4:_="">
    <xsd:import namespace="03cb9dc2-e9ea-44ac-afed-001b6fad4f36"/>
    <xsd:import namespace="d0879fa5-f2db-41a7-8861-4a44e7ee3b24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OCR" minOccurs="0"/>
                <xsd:element ref="ns4:MediaServiceDateTaken" minOccurs="0"/>
                <xsd:element ref="ns4:MediaServiceLocation" minOccurs="0"/>
                <xsd:element ref="ns4:MediaServiceGenerationTime" minOccurs="0"/>
                <xsd:element ref="ns4:MediaServiceEventHashCode" minOccurs="0"/>
                <xsd:element ref="ns4:MediaServiceAutoKeyPoints" minOccurs="0"/>
                <xsd:element ref="ns4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3cb9dc2-e9ea-44ac-afed-001b6fad4f36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description="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0879fa5-f2db-41a7-8861-4a44e7ee3b2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6" nillable="true" ma:displayName="Location" ma:internalName="MediaServiceLocation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03cb9dc2-e9ea-44ac-afed-001b6fad4f36">
      <UserInfo>
        <DisplayName>LEMARCHAND THOMAS</DisplayName>
        <AccountId>16</AccountId>
        <AccountType/>
      </UserInfo>
      <UserInfo>
        <DisplayName>CHERVET Guillaume</DisplayName>
        <AccountId>84</AccountId>
        <AccountType/>
      </UserInfo>
    </SharedWithUsers>
  </documentManagement>
</p:properties>
</file>

<file path=customXml/itemProps1.xml><?xml version="1.0" encoding="utf-8"?>
<ds:datastoreItem xmlns:ds="http://schemas.openxmlformats.org/officeDocument/2006/customXml" ds:itemID="{C72C7657-97CD-4958-88DD-F8AC8725874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3cb9dc2-e9ea-44ac-afed-001b6fad4f36"/>
    <ds:schemaRef ds:uri="d0879fa5-f2db-41a7-8861-4a44e7ee3b2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5D7AB42-0DA9-4407-9B22-92C435FE7C6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522BBC0-3E7A-472B-9CC6-34C5EA434DEE}">
  <ds:schemaRefs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schemas.microsoft.com/office/2006/documentManagement/types"/>
    <ds:schemaRef ds:uri="http://purl.org/dc/elements/1.1/"/>
    <ds:schemaRef ds:uri="http://schemas.microsoft.com/office/2006/metadata/properties"/>
    <ds:schemaRef ds:uri="d0879fa5-f2db-41a7-8861-4a44e7ee3b24"/>
    <ds:schemaRef ds:uri="03cb9dc2-e9ea-44ac-afed-001b6fad4f36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27464</TotalTime>
  <Words>595</Words>
  <Application>Microsoft Office PowerPoint</Application>
  <PresentationFormat>Grand écran</PresentationFormat>
  <Paragraphs>123</Paragraphs>
  <Slides>20</Slides>
  <Notes>4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20</vt:i4>
      </vt:variant>
    </vt:vector>
  </HeadingPairs>
  <TitlesOfParts>
    <vt:vector size="26" baseType="lpstr">
      <vt:lpstr>Arial</vt:lpstr>
      <vt:lpstr>Calibri</vt:lpstr>
      <vt:lpstr>Century Gothic</vt:lpstr>
      <vt:lpstr>Franklin Gothic Book</vt:lpstr>
      <vt:lpstr>Franklin Gothic Medium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Dataset of 20 000 files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ML Technologies choice</vt:lpstr>
      <vt:lpstr>Use mono-repository git</vt:lpstr>
      <vt:lpstr>Présentation PowerPoint</vt:lpstr>
      <vt:lpstr>Présentation PowerPoint</vt:lpstr>
      <vt:lpstr>Let’s start</vt:lpstr>
      <vt:lpstr>requirements.txt</vt:lpstr>
      <vt:lpstr>Conda</vt:lpstr>
      <vt:lpstr>Unittest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LEMARCHAND THOMAS</dc:creator>
  <cp:lastModifiedBy>CHERVET Guillaume</cp:lastModifiedBy>
  <cp:revision>1088</cp:revision>
  <dcterms:created xsi:type="dcterms:W3CDTF">2020-11-18T10:41:47Z</dcterms:created>
  <dcterms:modified xsi:type="dcterms:W3CDTF">2023-01-24T19:57:59Z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0x0101003BE0F011240A094E827BA56BE9109944</vt:lpwstr>
  </property>
  <property fmtid="{D5CDD505-2E9C-101B-9397-08002B2CF9AE}" pid="3" name="MSIP_Label_65722654-0696-4b8f-bb0e-68bcd3f909d4_Enabled">
    <vt:lpwstr>true</vt:lpwstr>
  </property>
  <property fmtid="{D5CDD505-2E9C-101B-9397-08002B2CF9AE}" pid="4" name="MSIP_Label_65722654-0696-4b8f-bb0e-68bcd3f909d4_SetDate">
    <vt:lpwstr>2023-01-24T19:57:46Z</vt:lpwstr>
  </property>
  <property fmtid="{D5CDD505-2E9C-101B-9397-08002B2CF9AE}" pid="5" name="MSIP_Label_65722654-0696-4b8f-bb0e-68bcd3f909d4_Method">
    <vt:lpwstr>Privileged</vt:lpwstr>
  </property>
  <property fmtid="{D5CDD505-2E9C-101B-9397-08002B2CF9AE}" pid="6" name="MSIP_Label_65722654-0696-4b8f-bb0e-68bcd3f909d4_Name">
    <vt:lpwstr>AFA Public</vt:lpwstr>
  </property>
  <property fmtid="{D5CDD505-2E9C-101B-9397-08002B2CF9AE}" pid="7" name="MSIP_Label_65722654-0696-4b8f-bb0e-68bcd3f909d4_SiteId">
    <vt:lpwstr>396b38cc-aa65-492b-bb0e-3d94ed25a97b</vt:lpwstr>
  </property>
  <property fmtid="{D5CDD505-2E9C-101B-9397-08002B2CF9AE}" pid="8" name="MSIP_Label_65722654-0696-4b8f-bb0e-68bcd3f909d4_ActionId">
    <vt:lpwstr>3098777d-59ad-47db-829e-d42e40fdcc1f</vt:lpwstr>
  </property>
  <property fmtid="{D5CDD505-2E9C-101B-9397-08002B2CF9AE}" pid="9" name="MSIP_Label_65722654-0696-4b8f-bb0e-68bcd3f909d4_ContentBits">
    <vt:lpwstr>3</vt:lpwstr>
  </property>
</Properties>
</file>